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1.pdf" ContentType="application/pdf"/>
  <Override PartName="/ppt/media/image13.pdf" ContentType="application/pdf"/>
  <Override PartName="/ppt/media/image15.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312" r:id="rId4"/>
    <p:sldId id="286" r:id="rId6"/>
    <p:sldId id="337" r:id="rId7"/>
    <p:sldId id="315" r:id="rId8"/>
    <p:sldId id="341" r:id="rId9"/>
    <p:sldId id="342" r:id="rId10"/>
    <p:sldId id="343" r:id="rId11"/>
    <p:sldId id="301" r:id="rId12"/>
    <p:sldId id="303" r:id="rId13"/>
    <p:sldId id="344" r:id="rId14"/>
    <p:sldId id="345" r:id="rId15"/>
    <p:sldId id="346" r:id="rId16"/>
    <p:sldId id="304" r:id="rId17"/>
    <p:sldId id="316" r:id="rId18"/>
    <p:sldId id="347" r:id="rId19"/>
    <p:sldId id="348" r:id="rId20"/>
    <p:sldId id="291" r:id="rId21"/>
    <p:sldId id="317" r:id="rId22"/>
    <p:sldId id="293" r:id="rId23"/>
    <p:sldId id="294" r:id="rId24"/>
    <p:sldId id="318" r:id="rId25"/>
    <p:sldId id="320" r:id="rId26"/>
    <p:sldId id="321" r:id="rId27"/>
    <p:sldId id="323" r:id="rId28"/>
    <p:sldId id="295" r:id="rId29"/>
    <p:sldId id="324" r:id="rId30"/>
    <p:sldId id="297" r:id="rId31"/>
    <p:sldId id="298" r:id="rId32"/>
    <p:sldId id="325" r:id="rId33"/>
    <p:sldId id="349" r:id="rId34"/>
    <p:sldId id="350" r:id="rId35"/>
    <p:sldId id="351" r:id="rId36"/>
    <p:sldId id="352" r:id="rId37"/>
    <p:sldId id="353" r:id="rId38"/>
    <p:sldId id="354" r:id="rId39"/>
    <p:sldId id="382" r:id="rId40"/>
    <p:sldId id="355" r:id="rId41"/>
    <p:sldId id="356" r:id="rId42"/>
    <p:sldId id="357" r:id="rId43"/>
    <p:sldId id="358" r:id="rId44"/>
    <p:sldId id="383" r:id="rId45"/>
    <p:sldId id="384" r:id="rId46"/>
    <p:sldId id="385" r:id="rId47"/>
    <p:sldId id="359" r:id="rId48"/>
    <p:sldId id="360" r:id="rId49"/>
    <p:sldId id="361" r:id="rId50"/>
    <p:sldId id="362" r:id="rId51"/>
    <p:sldId id="363" r:id="rId52"/>
    <p:sldId id="314"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73" autoAdjust="0"/>
  </p:normalViewPr>
  <p:slideViewPr>
    <p:cSldViewPr>
      <p:cViewPr>
        <p:scale>
          <a:sx n="110" d="100"/>
          <a:sy n="110" d="100"/>
        </p:scale>
        <p:origin x="-2408" y="-664"/>
      </p:cViewPr>
      <p:guideLst>
        <p:guide orient="horz" pos="2160"/>
        <p:guide pos="288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0"/>
    </p:cViewPr>
  </p:sorterViewPr>
  <p:notesViewPr>
    <p:cSldViewPr>
      <p:cViewPr>
        <p:scale>
          <a:sx n="120" d="100"/>
          <a:sy n="120" d="100"/>
        </p:scale>
        <p:origin x="-1312" y="-4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C2BFBCF-8FB3-8B42-BFCE-ADCF2AC68644}"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B074D31A-A44C-1B4E-82C2-AD0C6F2CDC2C}">
      <dgm:prSet/>
      <dgm:spPr>
        <a:solidFill>
          <a:schemeClr val="tx2">
            <a:lumMod val="60000"/>
            <a:lumOff val="40000"/>
          </a:schemeClr>
        </a:solidFill>
      </dgm:spPr>
      <dgm:t>
        <a:bodyPr/>
        <a:lstStyle/>
        <a:p>
          <a:pPr rtl="0"/>
          <a:r>
            <a:rPr lang="en-US" b="0" dirty="0" smtClean="0">
              <a:effectLst>
                <a:outerShdw blurRad="38100" dist="38100" dir="2700000" algn="tl">
                  <a:srgbClr val="000000">
                    <a:alpha val="43137"/>
                  </a:srgbClr>
                </a:outerShdw>
              </a:effectLst>
            </a:rPr>
            <a:t>Announced in 1984 by T. </a:t>
          </a:r>
          <a:r>
            <a:rPr lang="en-US" b="0" dirty="0" err="1" smtClean="0">
              <a:effectLst>
                <a:outerShdw blurRad="38100" dist="38100" dir="2700000" algn="tl">
                  <a:srgbClr val="000000">
                    <a:alpha val="43137"/>
                  </a:srgbClr>
                </a:outerShdw>
              </a:effectLst>
            </a:rPr>
            <a:t>Elgamal</a:t>
          </a:r>
          <a:endParaRPr lang="en-US" b="0" dirty="0">
            <a:effectLst>
              <a:outerShdw blurRad="38100" dist="38100" dir="2700000" algn="tl">
                <a:srgbClr val="000000">
                  <a:alpha val="43137"/>
                </a:srgbClr>
              </a:outerShdw>
            </a:effectLst>
          </a:endParaRPr>
        </a:p>
      </dgm:t>
    </dgm:pt>
    <dgm:pt modelId="{12306DCB-AC5E-2149-8DB2-71A40E236E68}" cxnId="{C7EA056B-46BF-3445-9C5F-F1FFD01E8C6F}" type="parTrans">
      <dgm:prSet/>
      <dgm:spPr/>
      <dgm:t>
        <a:bodyPr/>
        <a:lstStyle/>
        <a:p>
          <a:endParaRPr lang="en-US"/>
        </a:p>
      </dgm:t>
    </dgm:pt>
    <dgm:pt modelId="{EF9DB541-A056-2042-AF2B-98C8994FF8EF}" cxnId="{C7EA056B-46BF-3445-9C5F-F1FFD01E8C6F}" type="sibTrans">
      <dgm:prSet/>
      <dgm:spPr/>
      <dgm:t>
        <a:bodyPr/>
        <a:lstStyle/>
        <a:p>
          <a:endParaRPr lang="en-US"/>
        </a:p>
      </dgm:t>
    </dgm:pt>
    <dgm:pt modelId="{A44A8A2B-9D29-4643-92BA-39E5B80A8A92}">
      <dgm:prSet/>
      <dgm:spPr>
        <a:solidFill>
          <a:schemeClr val="tx2">
            <a:lumMod val="60000"/>
            <a:lumOff val="40000"/>
          </a:schemeClr>
        </a:solidFill>
      </dgm:spPr>
      <dgm:t>
        <a:bodyPr/>
        <a:lstStyle/>
        <a:p>
          <a:pPr rtl="0"/>
          <a:r>
            <a:rPr lang="en-US" b="0" dirty="0" smtClean="0">
              <a:effectLst>
                <a:outerShdw blurRad="38100" dist="38100" dir="2700000" algn="tl">
                  <a:srgbClr val="000000">
                    <a:alpha val="43137"/>
                  </a:srgbClr>
                </a:outerShdw>
              </a:effectLst>
            </a:rPr>
            <a:t>Public-key scheme based on discrete logarithms closely related to the </a:t>
          </a:r>
          <a:r>
            <a:rPr lang="en-US" b="0" dirty="0" err="1" smtClean="0">
              <a:effectLst>
                <a:outerShdw blurRad="38100" dist="38100" dir="2700000" algn="tl">
                  <a:srgbClr val="000000">
                    <a:alpha val="43137"/>
                  </a:srgbClr>
                </a:outerShdw>
              </a:effectLst>
            </a:rPr>
            <a:t>Diffie</a:t>
          </a:r>
          <a:r>
            <a:rPr lang="en-US" b="0" dirty="0" smtClean="0">
              <a:effectLst>
                <a:outerShdw blurRad="38100" dist="38100" dir="2700000" algn="tl">
                  <a:srgbClr val="000000">
                    <a:alpha val="43137"/>
                  </a:srgbClr>
                </a:outerShdw>
              </a:effectLst>
            </a:rPr>
            <a:t>-Hellman technique</a:t>
          </a:r>
          <a:endParaRPr lang="en-US" b="0" dirty="0">
            <a:effectLst>
              <a:outerShdw blurRad="38100" dist="38100" dir="2700000" algn="tl">
                <a:srgbClr val="000000">
                  <a:alpha val="43137"/>
                </a:srgbClr>
              </a:outerShdw>
            </a:effectLst>
          </a:endParaRPr>
        </a:p>
      </dgm:t>
    </dgm:pt>
    <dgm:pt modelId="{C6F71EAF-257F-2A47-99E3-051723C549C4}" cxnId="{87ADF525-C0AB-D648-81C1-7D066092EEB4}" type="parTrans">
      <dgm:prSet/>
      <dgm:spPr/>
      <dgm:t>
        <a:bodyPr/>
        <a:lstStyle/>
        <a:p>
          <a:endParaRPr lang="en-US"/>
        </a:p>
      </dgm:t>
    </dgm:pt>
    <dgm:pt modelId="{9A25FB7F-19A4-1149-BA8D-50BD70FB3219}" cxnId="{87ADF525-C0AB-D648-81C1-7D066092EEB4}" type="sibTrans">
      <dgm:prSet/>
      <dgm:spPr/>
      <dgm:t>
        <a:bodyPr/>
        <a:lstStyle/>
        <a:p>
          <a:endParaRPr lang="en-US"/>
        </a:p>
      </dgm:t>
    </dgm:pt>
    <dgm:pt modelId="{74744364-26D6-6340-82D0-C96256292ADE}">
      <dgm:prSet/>
      <dgm:spPr>
        <a:solidFill>
          <a:schemeClr val="tx2">
            <a:lumMod val="60000"/>
            <a:lumOff val="40000"/>
          </a:schemeClr>
        </a:solidFill>
      </dgm:spPr>
      <dgm:t>
        <a:bodyPr/>
        <a:lstStyle/>
        <a:p>
          <a:pPr rtl="0"/>
          <a:r>
            <a:rPr lang="en-US" b="0" dirty="0" smtClean="0">
              <a:effectLst>
                <a:outerShdw blurRad="38100" dist="38100" dir="2700000" algn="tl">
                  <a:srgbClr val="000000">
                    <a:alpha val="43137"/>
                  </a:srgbClr>
                </a:outerShdw>
              </a:effectLst>
            </a:rPr>
            <a:t>Used in the digital signature standard (DSS) and the S/MIME e-mail standard</a:t>
          </a:r>
          <a:endParaRPr lang="en-US" b="0" dirty="0">
            <a:effectLst>
              <a:outerShdw blurRad="38100" dist="38100" dir="2700000" algn="tl">
                <a:srgbClr val="000000">
                  <a:alpha val="43137"/>
                </a:srgbClr>
              </a:outerShdw>
            </a:effectLst>
          </a:endParaRPr>
        </a:p>
      </dgm:t>
    </dgm:pt>
    <dgm:pt modelId="{EE5BAF50-5DC4-2E46-BA7C-EDE457C81F3F}" cxnId="{E7D31497-E128-FD45-A817-0F96DD4ECD82}" type="parTrans">
      <dgm:prSet/>
      <dgm:spPr/>
      <dgm:t>
        <a:bodyPr/>
        <a:lstStyle/>
        <a:p>
          <a:endParaRPr lang="en-US"/>
        </a:p>
      </dgm:t>
    </dgm:pt>
    <dgm:pt modelId="{869F4DD0-9DBF-6742-BE9F-C906B42583BF}" cxnId="{E7D31497-E128-FD45-A817-0F96DD4ECD82}" type="sibTrans">
      <dgm:prSet/>
      <dgm:spPr/>
      <dgm:t>
        <a:bodyPr/>
        <a:lstStyle/>
        <a:p>
          <a:endParaRPr lang="en-US"/>
        </a:p>
      </dgm:t>
    </dgm:pt>
    <dgm:pt modelId="{A94A6C78-D99F-6342-A512-70C59355D32E}">
      <dgm:prSet/>
      <dgm:spPr>
        <a:solidFill>
          <a:schemeClr val="tx2">
            <a:lumMod val="60000"/>
            <a:lumOff val="40000"/>
          </a:schemeClr>
        </a:solidFill>
      </dgm:spPr>
      <dgm:t>
        <a:bodyPr/>
        <a:lstStyle/>
        <a:p>
          <a:pPr rtl="0"/>
          <a:r>
            <a:rPr lang="en-US" b="0" dirty="0" smtClean="0">
              <a:effectLst>
                <a:outerShdw blurRad="38100" dist="38100" dir="2700000" algn="tl">
                  <a:srgbClr val="000000">
                    <a:alpha val="43137"/>
                  </a:srgbClr>
                </a:outerShdw>
              </a:effectLst>
            </a:rPr>
            <a:t>Global elements are a prime number </a:t>
          </a:r>
          <a:r>
            <a:rPr lang="en-US" b="0" i="1" dirty="0" err="1" smtClean="0">
              <a:effectLst>
                <a:outerShdw blurRad="38100" dist="38100" dir="2700000" algn="tl">
                  <a:srgbClr val="000000">
                    <a:alpha val="43137"/>
                  </a:srgbClr>
                </a:outerShdw>
              </a:effectLst>
            </a:rPr>
            <a:t>q</a:t>
          </a:r>
          <a:r>
            <a:rPr lang="en-US" b="0" i="1" dirty="0" smtClean="0">
              <a:effectLst>
                <a:outerShdw blurRad="38100" dist="38100" dir="2700000" algn="tl">
                  <a:srgbClr val="000000">
                    <a:alpha val="43137"/>
                  </a:srgbClr>
                </a:outerShdw>
              </a:effectLst>
            </a:rPr>
            <a:t> </a:t>
          </a:r>
          <a:r>
            <a:rPr lang="en-US" b="0" dirty="0" smtClean="0">
              <a:effectLst>
                <a:outerShdw blurRad="38100" dist="38100" dir="2700000" algn="tl">
                  <a:srgbClr val="000000">
                    <a:alpha val="43137"/>
                  </a:srgbClr>
                </a:outerShdw>
              </a:effectLst>
            </a:rPr>
            <a:t>and </a:t>
          </a:r>
          <a:r>
            <a:rPr lang="en-US" b="0" i="1" dirty="0" smtClean="0">
              <a:effectLst>
                <a:outerShdw blurRad="38100" dist="38100" dir="2700000" algn="tl">
                  <a:srgbClr val="000000">
                    <a:alpha val="43137"/>
                  </a:srgbClr>
                </a:outerShdw>
              </a:effectLst>
            </a:rPr>
            <a:t>a</a:t>
          </a:r>
          <a:r>
            <a:rPr lang="en-US" b="0" dirty="0" smtClean="0">
              <a:effectLst>
                <a:outerShdw blurRad="38100" dist="38100" dir="2700000" algn="tl">
                  <a:srgbClr val="000000">
                    <a:alpha val="43137"/>
                  </a:srgbClr>
                </a:outerShdw>
              </a:effectLst>
            </a:rPr>
            <a:t> which is a primitive root of </a:t>
          </a:r>
          <a:r>
            <a:rPr lang="en-US" b="0" i="1" dirty="0" err="1" smtClean="0">
              <a:effectLst>
                <a:outerShdw blurRad="38100" dist="38100" dir="2700000" algn="tl">
                  <a:srgbClr val="000000">
                    <a:alpha val="43137"/>
                  </a:srgbClr>
                </a:outerShdw>
              </a:effectLst>
            </a:rPr>
            <a:t>q</a:t>
          </a:r>
          <a:endParaRPr lang="en-US" b="0" dirty="0">
            <a:effectLst>
              <a:outerShdw blurRad="38100" dist="38100" dir="2700000" algn="tl">
                <a:srgbClr val="000000">
                  <a:alpha val="43137"/>
                </a:srgbClr>
              </a:outerShdw>
            </a:effectLst>
          </a:endParaRPr>
        </a:p>
      </dgm:t>
    </dgm:pt>
    <dgm:pt modelId="{CBCCC696-7218-BD42-81E7-D01B447EAF0D}" cxnId="{BC6509CA-19DA-FA48-A1A0-902AFD68CFB1}" type="parTrans">
      <dgm:prSet/>
      <dgm:spPr/>
      <dgm:t>
        <a:bodyPr/>
        <a:lstStyle/>
        <a:p>
          <a:endParaRPr lang="en-US"/>
        </a:p>
      </dgm:t>
    </dgm:pt>
    <dgm:pt modelId="{9AD023C3-0385-CD49-BFBD-2DAAFAF7C2A3}" cxnId="{BC6509CA-19DA-FA48-A1A0-902AFD68CFB1}" type="sibTrans">
      <dgm:prSet/>
      <dgm:spPr/>
      <dgm:t>
        <a:bodyPr/>
        <a:lstStyle/>
        <a:p>
          <a:endParaRPr lang="en-US"/>
        </a:p>
      </dgm:t>
    </dgm:pt>
    <dgm:pt modelId="{38E152EE-412D-774E-9404-7B14650C5A54}">
      <dgm:prSet/>
      <dgm:spPr>
        <a:solidFill>
          <a:schemeClr val="tx2">
            <a:lumMod val="60000"/>
            <a:lumOff val="40000"/>
          </a:schemeClr>
        </a:solidFill>
      </dgm:spPr>
      <dgm:t>
        <a:bodyPr/>
        <a:lstStyle/>
        <a:p>
          <a:pPr rtl="0"/>
          <a:r>
            <a:rPr lang="en-US" b="0" dirty="0" smtClean="0">
              <a:effectLst>
                <a:outerShdw blurRad="38100" dist="38100" dir="2700000" algn="tl">
                  <a:srgbClr val="000000">
                    <a:alpha val="43137"/>
                  </a:srgbClr>
                </a:outerShdw>
              </a:effectLst>
            </a:rPr>
            <a:t>Security is based on the difficulty of computing discrete logarithms</a:t>
          </a:r>
          <a:endParaRPr lang="en-AU" b="0" dirty="0">
            <a:effectLst>
              <a:outerShdw blurRad="38100" dist="38100" dir="2700000" algn="tl">
                <a:srgbClr val="000000">
                  <a:alpha val="43137"/>
                </a:srgbClr>
              </a:outerShdw>
            </a:effectLst>
          </a:endParaRPr>
        </a:p>
      </dgm:t>
    </dgm:pt>
    <dgm:pt modelId="{E8684120-B399-AB49-AA61-15C2F902E3F4}" cxnId="{4BF198F9-521B-0F43-8476-B58ABC494D5E}" type="parTrans">
      <dgm:prSet/>
      <dgm:spPr/>
      <dgm:t>
        <a:bodyPr/>
        <a:lstStyle/>
        <a:p>
          <a:endParaRPr lang="en-US"/>
        </a:p>
      </dgm:t>
    </dgm:pt>
    <dgm:pt modelId="{D5266D8D-ED36-FA4A-A5B7-9E4945B27967}" cxnId="{4BF198F9-521B-0F43-8476-B58ABC494D5E}" type="sibTrans">
      <dgm:prSet/>
      <dgm:spPr/>
      <dgm:t>
        <a:bodyPr/>
        <a:lstStyle/>
        <a:p>
          <a:endParaRPr lang="en-US"/>
        </a:p>
      </dgm:t>
    </dgm:pt>
    <dgm:pt modelId="{3532F574-9E53-7442-9F7A-81847943D603}" type="pres">
      <dgm:prSet presAssocID="{CC2BFBCF-8FB3-8B42-BFCE-ADCF2AC68644}" presName="diagram" presStyleCnt="0">
        <dgm:presLayoutVars>
          <dgm:dir/>
          <dgm:resizeHandles val="exact"/>
        </dgm:presLayoutVars>
      </dgm:prSet>
      <dgm:spPr/>
    </dgm:pt>
    <dgm:pt modelId="{F57960FA-B7C6-A243-9B95-5DC485277954}" type="pres">
      <dgm:prSet presAssocID="{B074D31A-A44C-1B4E-82C2-AD0C6F2CDC2C}" presName="node" presStyleLbl="node1" presStyleIdx="0" presStyleCnt="5">
        <dgm:presLayoutVars>
          <dgm:bulletEnabled val="1"/>
        </dgm:presLayoutVars>
      </dgm:prSet>
      <dgm:spPr/>
    </dgm:pt>
    <dgm:pt modelId="{CC034B42-A2D7-134E-88A8-48ED4D214791}" type="pres">
      <dgm:prSet presAssocID="{EF9DB541-A056-2042-AF2B-98C8994FF8EF}" presName="sibTrans" presStyleCnt="0"/>
      <dgm:spPr/>
    </dgm:pt>
    <dgm:pt modelId="{A257FC50-FF91-3F4C-BFB5-E75AFE9E36EC}" type="pres">
      <dgm:prSet presAssocID="{A44A8A2B-9D29-4643-92BA-39E5B80A8A92}" presName="node" presStyleLbl="node1" presStyleIdx="1" presStyleCnt="5">
        <dgm:presLayoutVars>
          <dgm:bulletEnabled val="1"/>
        </dgm:presLayoutVars>
      </dgm:prSet>
      <dgm:spPr/>
    </dgm:pt>
    <dgm:pt modelId="{498A1560-4FA4-124C-ADB5-0FA0390AAC58}" type="pres">
      <dgm:prSet presAssocID="{9A25FB7F-19A4-1149-BA8D-50BD70FB3219}" presName="sibTrans" presStyleCnt="0"/>
      <dgm:spPr/>
    </dgm:pt>
    <dgm:pt modelId="{2261D62D-521A-E14D-8922-72F6614F3DCC}" type="pres">
      <dgm:prSet presAssocID="{74744364-26D6-6340-82D0-C96256292ADE}" presName="node" presStyleLbl="node1" presStyleIdx="2" presStyleCnt="5">
        <dgm:presLayoutVars>
          <dgm:bulletEnabled val="1"/>
        </dgm:presLayoutVars>
      </dgm:prSet>
      <dgm:spPr/>
    </dgm:pt>
    <dgm:pt modelId="{5899D3D1-6DC6-6441-B71B-E7447E07D962}" type="pres">
      <dgm:prSet presAssocID="{869F4DD0-9DBF-6742-BE9F-C906B42583BF}" presName="sibTrans" presStyleCnt="0"/>
      <dgm:spPr/>
    </dgm:pt>
    <dgm:pt modelId="{659BA2B5-6D77-864F-8CA3-F2DD6119A169}" type="pres">
      <dgm:prSet presAssocID="{A94A6C78-D99F-6342-A512-70C59355D32E}" presName="node" presStyleLbl="node1" presStyleIdx="3" presStyleCnt="5">
        <dgm:presLayoutVars>
          <dgm:bulletEnabled val="1"/>
        </dgm:presLayoutVars>
      </dgm:prSet>
      <dgm:spPr/>
    </dgm:pt>
    <dgm:pt modelId="{09F40D0C-30F3-7B4A-94D8-EE9180D64BD3}" type="pres">
      <dgm:prSet presAssocID="{9AD023C3-0385-CD49-BFBD-2DAAFAF7C2A3}" presName="sibTrans" presStyleCnt="0"/>
      <dgm:spPr/>
    </dgm:pt>
    <dgm:pt modelId="{962B265E-5530-394D-871D-9C5C574AEBCA}" type="pres">
      <dgm:prSet presAssocID="{38E152EE-412D-774E-9404-7B14650C5A54}" presName="node" presStyleLbl="node1" presStyleIdx="4" presStyleCnt="5">
        <dgm:presLayoutVars>
          <dgm:bulletEnabled val="1"/>
        </dgm:presLayoutVars>
      </dgm:prSet>
      <dgm:spPr/>
    </dgm:pt>
  </dgm:ptLst>
  <dgm:cxnLst>
    <dgm:cxn modelId="{4BF198F9-521B-0F43-8476-B58ABC494D5E}" srcId="{CC2BFBCF-8FB3-8B42-BFCE-ADCF2AC68644}" destId="{38E152EE-412D-774E-9404-7B14650C5A54}" srcOrd="4" destOrd="0" parTransId="{E8684120-B399-AB49-AA61-15C2F902E3F4}" sibTransId="{D5266D8D-ED36-FA4A-A5B7-9E4945B27967}"/>
    <dgm:cxn modelId="{063925B5-912D-964C-9CFC-E0FB15E901C4}" type="presOf" srcId="{B074D31A-A44C-1B4E-82C2-AD0C6F2CDC2C}" destId="{F57960FA-B7C6-A243-9B95-5DC485277954}" srcOrd="0" destOrd="0" presId="urn:microsoft.com/office/officeart/2005/8/layout/default"/>
    <dgm:cxn modelId="{BC6509CA-19DA-FA48-A1A0-902AFD68CFB1}" srcId="{CC2BFBCF-8FB3-8B42-BFCE-ADCF2AC68644}" destId="{A94A6C78-D99F-6342-A512-70C59355D32E}" srcOrd="3" destOrd="0" parTransId="{CBCCC696-7218-BD42-81E7-D01B447EAF0D}" sibTransId="{9AD023C3-0385-CD49-BFBD-2DAAFAF7C2A3}"/>
    <dgm:cxn modelId="{2D1D20A0-B0E7-2347-85C7-23C4B9DC07D7}" type="presOf" srcId="{A44A8A2B-9D29-4643-92BA-39E5B80A8A92}" destId="{A257FC50-FF91-3F4C-BFB5-E75AFE9E36EC}" srcOrd="0" destOrd="0" presId="urn:microsoft.com/office/officeart/2005/8/layout/default"/>
    <dgm:cxn modelId="{412FF9BB-F742-BE47-9D0B-B9D54B0D72C1}" type="presOf" srcId="{38E152EE-412D-774E-9404-7B14650C5A54}" destId="{962B265E-5530-394D-871D-9C5C574AEBCA}" srcOrd="0" destOrd="0" presId="urn:microsoft.com/office/officeart/2005/8/layout/default"/>
    <dgm:cxn modelId="{03858189-A347-F847-B1A6-084771FA3BA3}" type="presOf" srcId="{74744364-26D6-6340-82D0-C96256292ADE}" destId="{2261D62D-521A-E14D-8922-72F6614F3DCC}" srcOrd="0" destOrd="0" presId="urn:microsoft.com/office/officeart/2005/8/layout/default"/>
    <dgm:cxn modelId="{C7EA056B-46BF-3445-9C5F-F1FFD01E8C6F}" srcId="{CC2BFBCF-8FB3-8B42-BFCE-ADCF2AC68644}" destId="{B074D31A-A44C-1B4E-82C2-AD0C6F2CDC2C}" srcOrd="0" destOrd="0" parTransId="{12306DCB-AC5E-2149-8DB2-71A40E236E68}" sibTransId="{EF9DB541-A056-2042-AF2B-98C8994FF8EF}"/>
    <dgm:cxn modelId="{4E2CD826-24F1-4B45-B771-9BF4EF4F7254}" type="presOf" srcId="{A94A6C78-D99F-6342-A512-70C59355D32E}" destId="{659BA2B5-6D77-864F-8CA3-F2DD6119A169}" srcOrd="0" destOrd="0" presId="urn:microsoft.com/office/officeart/2005/8/layout/default"/>
    <dgm:cxn modelId="{87ADF525-C0AB-D648-81C1-7D066092EEB4}" srcId="{CC2BFBCF-8FB3-8B42-BFCE-ADCF2AC68644}" destId="{A44A8A2B-9D29-4643-92BA-39E5B80A8A92}" srcOrd="1" destOrd="0" parTransId="{C6F71EAF-257F-2A47-99E3-051723C549C4}" sibTransId="{9A25FB7F-19A4-1149-BA8D-50BD70FB3219}"/>
    <dgm:cxn modelId="{091180B4-D187-FF40-873A-91A10388493F}" type="presOf" srcId="{CC2BFBCF-8FB3-8B42-BFCE-ADCF2AC68644}" destId="{3532F574-9E53-7442-9F7A-81847943D603}" srcOrd="0" destOrd="0" presId="urn:microsoft.com/office/officeart/2005/8/layout/default"/>
    <dgm:cxn modelId="{E7D31497-E128-FD45-A817-0F96DD4ECD82}" srcId="{CC2BFBCF-8FB3-8B42-BFCE-ADCF2AC68644}" destId="{74744364-26D6-6340-82D0-C96256292ADE}" srcOrd="2" destOrd="0" parTransId="{EE5BAF50-5DC4-2E46-BA7C-EDE457C81F3F}" sibTransId="{869F4DD0-9DBF-6742-BE9F-C906B42583BF}"/>
    <dgm:cxn modelId="{9C191A26-F679-5E44-8E85-767815898363}" type="presParOf" srcId="{3532F574-9E53-7442-9F7A-81847943D603}" destId="{F57960FA-B7C6-A243-9B95-5DC485277954}" srcOrd="0" destOrd="0" presId="urn:microsoft.com/office/officeart/2005/8/layout/default"/>
    <dgm:cxn modelId="{7B9058D9-2536-6042-9D46-F6FA1AE7EF2F}" type="presParOf" srcId="{3532F574-9E53-7442-9F7A-81847943D603}" destId="{CC034B42-A2D7-134E-88A8-48ED4D214791}" srcOrd="1" destOrd="0" presId="urn:microsoft.com/office/officeart/2005/8/layout/default"/>
    <dgm:cxn modelId="{986CB44D-86F7-764B-91D2-16A85CE9DD9F}" type="presParOf" srcId="{3532F574-9E53-7442-9F7A-81847943D603}" destId="{A257FC50-FF91-3F4C-BFB5-E75AFE9E36EC}" srcOrd="2" destOrd="0" presId="urn:microsoft.com/office/officeart/2005/8/layout/default"/>
    <dgm:cxn modelId="{A844C417-8015-2347-8ECD-0E49030A6C3F}" type="presParOf" srcId="{3532F574-9E53-7442-9F7A-81847943D603}" destId="{498A1560-4FA4-124C-ADB5-0FA0390AAC58}" srcOrd="3" destOrd="0" presId="urn:microsoft.com/office/officeart/2005/8/layout/default"/>
    <dgm:cxn modelId="{71835587-334F-A04F-B74B-418EF0404D2A}" type="presParOf" srcId="{3532F574-9E53-7442-9F7A-81847943D603}" destId="{2261D62D-521A-E14D-8922-72F6614F3DCC}" srcOrd="4" destOrd="0" presId="urn:microsoft.com/office/officeart/2005/8/layout/default"/>
    <dgm:cxn modelId="{4B755268-CACE-B148-BC1B-DB8007BF7243}" type="presParOf" srcId="{3532F574-9E53-7442-9F7A-81847943D603}" destId="{5899D3D1-6DC6-6441-B71B-E7447E07D962}" srcOrd="5" destOrd="0" presId="urn:microsoft.com/office/officeart/2005/8/layout/default"/>
    <dgm:cxn modelId="{7D42A6CC-1DF2-6B4C-94E4-D63B1078126F}" type="presParOf" srcId="{3532F574-9E53-7442-9F7A-81847943D603}" destId="{659BA2B5-6D77-864F-8CA3-F2DD6119A169}" srcOrd="6" destOrd="0" presId="urn:microsoft.com/office/officeart/2005/8/layout/default"/>
    <dgm:cxn modelId="{C92CAAE3-8713-A346-9E1C-05F1820CFBD9}" type="presParOf" srcId="{3532F574-9E53-7442-9F7A-81847943D603}" destId="{09F40D0C-30F3-7B4A-94D8-EE9180D64BD3}" srcOrd="7" destOrd="0" presId="urn:microsoft.com/office/officeart/2005/8/layout/default"/>
    <dgm:cxn modelId="{C6D07812-D06F-F14D-B6B4-6B90E4D4B9E0}" type="presParOf" srcId="{3532F574-9E53-7442-9F7A-81847943D603}" destId="{962B265E-5530-394D-871D-9C5C574AEBCA}" srcOrd="8"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7E11B-EFE8-F340-97FA-A76F226D9141}" type="doc">
      <dgm:prSet loTypeId="urn:microsoft.com/office/officeart/2005/8/layout/gear1" loCatId="relationship" qsTypeId="urn:microsoft.com/office/officeart/2005/8/quickstyle/simple4" qsCatId="simple" csTypeId="urn:microsoft.com/office/officeart/2005/8/colors/accent1_2" csCatId="accent1" phldr="1"/>
      <dgm:spPr/>
    </dgm:pt>
    <dgm:pt modelId="{6DE69B39-E768-B542-93A7-57DC7830B4C2}">
      <dgm:prSet phldrT="[Text]" custT="1"/>
      <dgm:spPr>
        <a:ln>
          <a:solidFill>
            <a:schemeClr val="tx1"/>
          </a:solidFill>
        </a:ln>
      </dgm:spPr>
      <dgm:t>
        <a:bodyPr/>
        <a:lstStyle/>
        <a:p>
          <a:r>
            <a:rPr lang="en-US" sz="2000" b="1" i="0" dirty="0" smtClean="0">
              <a:effectLst>
                <a:outerShdw blurRad="38100" dist="38100" dir="2700000" algn="tl">
                  <a:srgbClr val="000000">
                    <a:alpha val="43137"/>
                  </a:srgbClr>
                </a:outerShdw>
              </a:effectLst>
            </a:rPr>
            <a:t>Prime curves over Z</a:t>
          </a:r>
          <a:r>
            <a:rPr lang="en-US" sz="2000" b="1" i="0" baseline="-25000" dirty="0" smtClean="0">
              <a:effectLst>
                <a:outerShdw blurRad="38100" dist="38100" dir="2700000" algn="tl">
                  <a:srgbClr val="000000">
                    <a:alpha val="43137"/>
                  </a:srgbClr>
                </a:outerShdw>
              </a:effectLst>
            </a:rPr>
            <a:t>p</a:t>
          </a:r>
          <a:r>
            <a:rPr lang="en-US" sz="2000" b="1" i="0" dirty="0" smtClean="0">
              <a:effectLst>
                <a:outerShdw blurRad="38100" dist="38100" dir="2700000" algn="tl">
                  <a:srgbClr val="000000">
                    <a:alpha val="43137"/>
                  </a:srgbClr>
                </a:outerShdw>
              </a:effectLst>
            </a:rPr>
            <a:t> </a:t>
          </a:r>
          <a:endParaRPr lang="en-US" sz="2000" b="1" i="0" dirty="0">
            <a:effectLst>
              <a:outerShdw blurRad="38100" dist="38100" dir="2700000" algn="tl">
                <a:srgbClr val="000000">
                  <a:alpha val="43137"/>
                </a:srgbClr>
              </a:outerShdw>
            </a:effectLst>
          </a:endParaRPr>
        </a:p>
      </dgm:t>
    </dgm:pt>
    <dgm:pt modelId="{065459E3-1DE1-0A43-9CE0-4189D686A0E4}" cxnId="{70F15E2F-EA97-A645-BD6C-EB5D627A172D}" type="parTrans">
      <dgm:prSet/>
      <dgm:spPr/>
      <dgm:t>
        <a:bodyPr/>
        <a:lstStyle/>
        <a:p>
          <a:endParaRPr lang="en-US"/>
        </a:p>
      </dgm:t>
    </dgm:pt>
    <dgm:pt modelId="{5472B6D6-2A0D-BE48-BBC8-87F9DCE15FC8}" cxnId="{70F15E2F-EA97-A645-BD6C-EB5D627A172D}" type="sibTrans">
      <dgm:prSet/>
      <dgm:spPr>
        <a:ln>
          <a:solidFill>
            <a:schemeClr val="tx2">
              <a:lumMod val="75000"/>
            </a:schemeClr>
          </a:solidFill>
        </a:ln>
      </dgm:spPr>
      <dgm:t>
        <a:bodyPr/>
        <a:lstStyle/>
        <a:p>
          <a:endParaRPr lang="en-US" dirty="0"/>
        </a:p>
      </dgm:t>
    </dgm:pt>
    <dgm:pt modelId="{6B4C5605-878D-E34A-92C4-BB7D6D1F38E6}">
      <dgm:prSet custT="1"/>
      <dgm:spPr/>
      <dgm:t>
        <a:bodyPr/>
        <a:lstStyle/>
        <a:p>
          <a:r>
            <a:rPr lang="en-US" sz="1600" b="1" i="0" dirty="0" smtClean="0"/>
            <a:t>Use a cubic equation in which the variables and coefficients all take on values in the set of integers from 0 through p-1 and in which calculations are performed modulo p</a:t>
          </a:r>
        </a:p>
      </dgm:t>
    </dgm:pt>
    <dgm:pt modelId="{956ADCF0-4FF3-5841-95F3-5E7AA3236D5A}" cxnId="{891078A0-D0A6-8342-A915-7AFBBCB9C969}" type="parTrans">
      <dgm:prSet/>
      <dgm:spPr/>
      <dgm:t>
        <a:bodyPr/>
        <a:lstStyle/>
        <a:p>
          <a:endParaRPr lang="en-US"/>
        </a:p>
      </dgm:t>
    </dgm:pt>
    <dgm:pt modelId="{B81F0BA3-4FE8-5148-B496-7D88A3727C29}" cxnId="{891078A0-D0A6-8342-A915-7AFBBCB9C969}" type="sibTrans">
      <dgm:prSet/>
      <dgm:spPr/>
      <dgm:t>
        <a:bodyPr/>
        <a:lstStyle/>
        <a:p>
          <a:endParaRPr lang="en-US"/>
        </a:p>
      </dgm:t>
    </dgm:pt>
    <dgm:pt modelId="{0A694D85-F85B-BF4C-B05F-0E0EBD68F807}">
      <dgm:prSet custT="1"/>
      <dgm:spPr/>
      <dgm:t>
        <a:bodyPr/>
        <a:lstStyle/>
        <a:p>
          <a:r>
            <a:rPr lang="en-US" sz="1600" b="1" i="0" dirty="0" smtClean="0"/>
            <a:t>Best for software applications</a:t>
          </a:r>
        </a:p>
      </dgm:t>
    </dgm:pt>
    <dgm:pt modelId="{2042628F-30AE-E24C-B62F-492218B9A4A5}" cxnId="{EFD4D791-93E9-9345-ABC2-2A1E8B57B648}" type="parTrans">
      <dgm:prSet/>
      <dgm:spPr/>
      <dgm:t>
        <a:bodyPr/>
        <a:lstStyle/>
        <a:p>
          <a:endParaRPr lang="en-US"/>
        </a:p>
      </dgm:t>
    </dgm:pt>
    <dgm:pt modelId="{DCFB7DDF-C9A2-9343-802B-C769D028500A}" cxnId="{EFD4D791-93E9-9345-ABC2-2A1E8B57B648}" type="sibTrans">
      <dgm:prSet/>
      <dgm:spPr/>
      <dgm:t>
        <a:bodyPr/>
        <a:lstStyle/>
        <a:p>
          <a:endParaRPr lang="en-US"/>
        </a:p>
      </dgm:t>
    </dgm:pt>
    <dgm:pt modelId="{7C0FB066-FFE6-3844-BF36-C71D12E5E9B6}">
      <dgm:prSet custT="1"/>
      <dgm:spPr>
        <a:ln>
          <a:solidFill>
            <a:schemeClr val="tx1"/>
          </a:solidFill>
        </a:ln>
      </dgm:spPr>
      <dgm:t>
        <a:bodyPr/>
        <a:lstStyle/>
        <a:p>
          <a:r>
            <a:rPr lang="en-US" sz="2000" b="1" i="0" dirty="0" smtClean="0">
              <a:effectLst>
                <a:outerShdw blurRad="38100" dist="38100" dir="2700000" algn="tl">
                  <a:srgbClr val="000000">
                    <a:alpha val="43137"/>
                  </a:srgbClr>
                </a:outerShdw>
              </a:effectLst>
            </a:rPr>
            <a:t>Binary curves over GF(2</a:t>
          </a:r>
          <a:r>
            <a:rPr lang="en-US" sz="2000" b="1" i="0" baseline="30000" dirty="0" smtClean="0">
              <a:effectLst>
                <a:outerShdw blurRad="38100" dist="38100" dir="2700000" algn="tl">
                  <a:srgbClr val="000000">
                    <a:alpha val="43137"/>
                  </a:srgbClr>
                </a:outerShdw>
              </a:effectLst>
            </a:rPr>
            <a:t>m</a:t>
          </a:r>
          <a:r>
            <a:rPr lang="en-US" sz="2000" b="1" i="0" dirty="0" smtClean="0">
              <a:effectLst>
                <a:outerShdw blurRad="38100" dist="38100" dir="2700000" algn="tl">
                  <a:srgbClr val="000000">
                    <a:alpha val="43137"/>
                  </a:srgbClr>
                </a:outerShdw>
              </a:effectLst>
            </a:rPr>
            <a:t>)</a:t>
          </a:r>
        </a:p>
      </dgm:t>
    </dgm:pt>
    <dgm:pt modelId="{1181F83D-54AC-A247-9918-D9C23BE0B326}" cxnId="{C710B845-A666-B046-940E-F4DFE247F67F}" type="parTrans">
      <dgm:prSet/>
      <dgm:spPr/>
      <dgm:t>
        <a:bodyPr/>
        <a:lstStyle/>
        <a:p>
          <a:endParaRPr lang="en-US"/>
        </a:p>
      </dgm:t>
    </dgm:pt>
    <dgm:pt modelId="{A4394597-5504-3B44-B086-E057B8E4654B}" cxnId="{C710B845-A666-B046-940E-F4DFE247F67F}" type="sibTrans">
      <dgm:prSet/>
      <dgm:spPr>
        <a:ln>
          <a:solidFill>
            <a:schemeClr val="tx2">
              <a:lumMod val="75000"/>
            </a:schemeClr>
          </a:solidFill>
        </a:ln>
      </dgm:spPr>
      <dgm:t>
        <a:bodyPr/>
        <a:lstStyle/>
        <a:p>
          <a:endParaRPr lang="en-US" dirty="0"/>
        </a:p>
      </dgm:t>
    </dgm:pt>
    <dgm:pt modelId="{A42DB2BF-F813-3447-8CFF-D045E26A845D}">
      <dgm:prSet custT="1"/>
      <dgm:spPr/>
      <dgm:t>
        <a:bodyPr/>
        <a:lstStyle/>
        <a:p>
          <a:r>
            <a:rPr lang="en-US" sz="1600" b="1" i="0" dirty="0" smtClean="0"/>
            <a:t>Variables and coefficients all take on values in GF(2</a:t>
          </a:r>
          <a:r>
            <a:rPr lang="en-US" sz="1600" b="1" i="0" baseline="30000" dirty="0" smtClean="0"/>
            <a:t>m</a:t>
          </a:r>
          <a:r>
            <a:rPr lang="en-US" sz="1600" b="1" i="0" dirty="0" smtClean="0"/>
            <a:t>) and in calculations are performed over GF(2</a:t>
          </a:r>
          <a:r>
            <a:rPr lang="en-US" sz="1600" b="1" i="0" baseline="30000" dirty="0" smtClean="0"/>
            <a:t>m</a:t>
          </a:r>
          <a:r>
            <a:rPr lang="en-US" sz="1600" b="1" i="0" dirty="0" smtClean="0"/>
            <a:t>)</a:t>
          </a:r>
        </a:p>
      </dgm:t>
    </dgm:pt>
    <dgm:pt modelId="{243B0B61-211C-B04D-8905-4E38F5180360}" cxnId="{D7062004-69FA-524D-A02C-85FA88298BB1}" type="parTrans">
      <dgm:prSet/>
      <dgm:spPr/>
      <dgm:t>
        <a:bodyPr/>
        <a:lstStyle/>
        <a:p>
          <a:endParaRPr lang="en-US"/>
        </a:p>
      </dgm:t>
    </dgm:pt>
    <dgm:pt modelId="{EBB56395-F4D3-8B4C-868A-17824FC11DBF}" cxnId="{D7062004-69FA-524D-A02C-85FA88298BB1}" type="sibTrans">
      <dgm:prSet/>
      <dgm:spPr/>
      <dgm:t>
        <a:bodyPr/>
        <a:lstStyle/>
        <a:p>
          <a:endParaRPr lang="en-US"/>
        </a:p>
      </dgm:t>
    </dgm:pt>
    <dgm:pt modelId="{D0759804-147F-6141-8C8A-B2FEAED54648}">
      <dgm:prSet custT="1"/>
      <dgm:spPr/>
      <dgm:t>
        <a:bodyPr/>
        <a:lstStyle/>
        <a:p>
          <a:r>
            <a:rPr lang="en-US" sz="1600" b="1" i="0" dirty="0" smtClean="0"/>
            <a:t>Best for hardware applications</a:t>
          </a:r>
          <a:endParaRPr lang="en-AU" sz="1600" b="1" i="0" dirty="0"/>
        </a:p>
      </dgm:t>
    </dgm:pt>
    <dgm:pt modelId="{C5BC9B2E-EE6B-A14F-9B03-A07CEDEA84FA}" cxnId="{A8555C0D-6EBA-D64F-B244-555C2D96BF04}" type="parTrans">
      <dgm:prSet/>
      <dgm:spPr/>
      <dgm:t>
        <a:bodyPr/>
        <a:lstStyle/>
        <a:p>
          <a:endParaRPr lang="en-US"/>
        </a:p>
      </dgm:t>
    </dgm:pt>
    <dgm:pt modelId="{93B6237D-8204-6A44-9972-A76643B6D2C1}" cxnId="{A8555C0D-6EBA-D64F-B244-555C2D96BF04}" type="sibTrans">
      <dgm:prSet/>
      <dgm:spPr/>
      <dgm:t>
        <a:bodyPr/>
        <a:lstStyle/>
        <a:p>
          <a:endParaRPr lang="en-US"/>
        </a:p>
      </dgm:t>
    </dgm:pt>
    <dgm:pt modelId="{01FDD008-C3A4-5A4C-B43F-9BED71CEEE1A}" type="pres">
      <dgm:prSet presAssocID="{7A17E11B-EFE8-F340-97FA-A76F226D9141}" presName="composite" presStyleCnt="0">
        <dgm:presLayoutVars>
          <dgm:chMax val="3"/>
          <dgm:animLvl val="lvl"/>
          <dgm:resizeHandles val="exact"/>
        </dgm:presLayoutVars>
      </dgm:prSet>
      <dgm:spPr/>
    </dgm:pt>
    <dgm:pt modelId="{1A7E9B53-7510-D743-A42E-01CC099323D6}" type="pres">
      <dgm:prSet presAssocID="{6DE69B39-E768-B542-93A7-57DC7830B4C2}" presName="gear1" presStyleLbl="node1" presStyleIdx="0" presStyleCnt="2" custLinFactNeighborX="8182" custLinFactNeighborY="-62621">
        <dgm:presLayoutVars>
          <dgm:chMax val="1"/>
          <dgm:bulletEnabled val="1"/>
        </dgm:presLayoutVars>
      </dgm:prSet>
      <dgm:spPr/>
      <dgm:t>
        <a:bodyPr/>
        <a:lstStyle/>
        <a:p>
          <a:endParaRPr lang="en-US"/>
        </a:p>
      </dgm:t>
    </dgm:pt>
    <dgm:pt modelId="{4D13FF03-E2B0-8643-B4FD-D5273076F692}" type="pres">
      <dgm:prSet presAssocID="{6DE69B39-E768-B542-93A7-57DC7830B4C2}" presName="gear1srcNode" presStyleLbl="node1" presStyleIdx="0" presStyleCnt="2"/>
      <dgm:spPr/>
      <dgm:t>
        <a:bodyPr/>
        <a:lstStyle/>
        <a:p>
          <a:endParaRPr lang="en-US"/>
        </a:p>
      </dgm:t>
    </dgm:pt>
    <dgm:pt modelId="{75F54A6B-3DB7-0E43-BEC1-C2FB38ED6137}" type="pres">
      <dgm:prSet presAssocID="{6DE69B39-E768-B542-93A7-57DC7830B4C2}" presName="gear1dstNode" presStyleLbl="node1" presStyleIdx="0" presStyleCnt="2"/>
      <dgm:spPr/>
      <dgm:t>
        <a:bodyPr/>
        <a:lstStyle/>
        <a:p>
          <a:endParaRPr lang="en-US"/>
        </a:p>
      </dgm:t>
    </dgm:pt>
    <dgm:pt modelId="{C754250D-58A8-8D4F-A148-7735BA217847}" type="pres">
      <dgm:prSet presAssocID="{6DE69B39-E768-B542-93A7-57DC7830B4C2}" presName="gear1ch" presStyleLbl="fgAcc1" presStyleIdx="0" presStyleCnt="2" custScaleX="339067" custScaleY="182450" custLinFactX="52391" custLinFactNeighborX="100000" custLinFactNeighborY="1026">
        <dgm:presLayoutVars>
          <dgm:chMax val="0"/>
          <dgm:bulletEnabled val="1"/>
        </dgm:presLayoutVars>
      </dgm:prSet>
      <dgm:spPr/>
      <dgm:t>
        <a:bodyPr/>
        <a:lstStyle/>
        <a:p>
          <a:endParaRPr lang="en-US"/>
        </a:p>
      </dgm:t>
    </dgm:pt>
    <dgm:pt modelId="{FBBA55B6-ABF9-3D42-8E2F-BAB8CE309BA9}" type="pres">
      <dgm:prSet presAssocID="{7C0FB066-FFE6-3844-BF36-C71D12E5E9B6}" presName="gear2" presStyleLbl="node1" presStyleIdx="1" presStyleCnt="2" custScaleX="135000" custScaleY="130002" custLinFactNeighborX="-11250" custLinFactNeighborY="-33603">
        <dgm:presLayoutVars>
          <dgm:chMax val="1"/>
          <dgm:bulletEnabled val="1"/>
        </dgm:presLayoutVars>
      </dgm:prSet>
      <dgm:spPr/>
      <dgm:t>
        <a:bodyPr/>
        <a:lstStyle/>
        <a:p>
          <a:endParaRPr lang="en-US"/>
        </a:p>
      </dgm:t>
    </dgm:pt>
    <dgm:pt modelId="{0B4CD660-A3A2-2946-8BC4-C71D3B3D9DC2}" type="pres">
      <dgm:prSet presAssocID="{7C0FB066-FFE6-3844-BF36-C71D12E5E9B6}" presName="gear2srcNode" presStyleLbl="node1" presStyleIdx="1" presStyleCnt="2"/>
      <dgm:spPr/>
      <dgm:t>
        <a:bodyPr/>
        <a:lstStyle/>
        <a:p>
          <a:endParaRPr lang="en-US"/>
        </a:p>
      </dgm:t>
    </dgm:pt>
    <dgm:pt modelId="{BB2A1780-45C0-124B-8E74-B7C8F4A0FD95}" type="pres">
      <dgm:prSet presAssocID="{7C0FB066-FFE6-3844-BF36-C71D12E5E9B6}" presName="gear2dstNode" presStyleLbl="node1" presStyleIdx="1" presStyleCnt="2"/>
      <dgm:spPr/>
      <dgm:t>
        <a:bodyPr/>
        <a:lstStyle/>
        <a:p>
          <a:endParaRPr lang="en-US"/>
        </a:p>
      </dgm:t>
    </dgm:pt>
    <dgm:pt modelId="{2B68AE07-9C59-A346-9082-A79E15F3E63B}" type="pres">
      <dgm:prSet presAssocID="{7C0FB066-FFE6-3844-BF36-C71D12E5E9B6}" presName="gear2ch" presStyleLbl="fgAcc1" presStyleIdx="1" presStyleCnt="2" custScaleX="293229" custScaleY="171816" custLinFactX="-67671" custLinFactY="100000" custLinFactNeighborX="-100000" custLinFactNeighborY="157614">
        <dgm:presLayoutVars>
          <dgm:chMax val="0"/>
          <dgm:bulletEnabled val="1"/>
        </dgm:presLayoutVars>
      </dgm:prSet>
      <dgm:spPr/>
      <dgm:t>
        <a:bodyPr/>
        <a:lstStyle/>
        <a:p>
          <a:endParaRPr lang="en-US"/>
        </a:p>
      </dgm:t>
    </dgm:pt>
    <dgm:pt modelId="{F5E23255-F49E-2A42-A437-3723C6FAA1D6}" type="pres">
      <dgm:prSet presAssocID="{5472B6D6-2A0D-BE48-BBC8-87F9DCE15FC8}" presName="connector1" presStyleLbl="sibTrans2D1" presStyleIdx="0" presStyleCnt="2" custScaleX="106948" custScaleY="82261" custLinFactNeighborX="24514" custLinFactNeighborY="-28414"/>
      <dgm:spPr/>
      <dgm:t>
        <a:bodyPr/>
        <a:lstStyle/>
        <a:p>
          <a:endParaRPr lang="en-US"/>
        </a:p>
      </dgm:t>
    </dgm:pt>
    <dgm:pt modelId="{B8D2BB96-4CE2-E14A-9E2F-7233319F3864}" type="pres">
      <dgm:prSet presAssocID="{A4394597-5504-3B44-B086-E057B8E4654B}" presName="connector2" presStyleLbl="sibTrans2D1" presStyleIdx="1" presStyleCnt="2" custLinFactNeighborX="-16454" custLinFactNeighborY="37860"/>
      <dgm:spPr/>
      <dgm:t>
        <a:bodyPr/>
        <a:lstStyle/>
        <a:p>
          <a:endParaRPr lang="en-US"/>
        </a:p>
      </dgm:t>
    </dgm:pt>
  </dgm:ptLst>
  <dgm:cxnLst>
    <dgm:cxn modelId="{38E7BE3B-2932-1C44-9239-A6F646FD0E52}" type="presOf" srcId="{D0759804-147F-6141-8C8A-B2FEAED54648}" destId="{2B68AE07-9C59-A346-9082-A79E15F3E63B}" srcOrd="0" destOrd="1" presId="urn:microsoft.com/office/officeart/2005/8/layout/gear1"/>
    <dgm:cxn modelId="{B5633C66-3B2A-0946-9DDA-DAC6EF2E1D2B}" type="presOf" srcId="{6DE69B39-E768-B542-93A7-57DC7830B4C2}" destId="{4D13FF03-E2B0-8643-B4FD-D5273076F692}" srcOrd="1" destOrd="0" presId="urn:microsoft.com/office/officeart/2005/8/layout/gear1"/>
    <dgm:cxn modelId="{C710B845-A666-B046-940E-F4DFE247F67F}" srcId="{7A17E11B-EFE8-F340-97FA-A76F226D9141}" destId="{7C0FB066-FFE6-3844-BF36-C71D12E5E9B6}" srcOrd="1" destOrd="0" parTransId="{1181F83D-54AC-A247-9918-D9C23BE0B326}" sibTransId="{A4394597-5504-3B44-B086-E057B8E4654B}"/>
    <dgm:cxn modelId="{EFD4D791-93E9-9345-ABC2-2A1E8B57B648}" srcId="{6DE69B39-E768-B542-93A7-57DC7830B4C2}" destId="{0A694D85-F85B-BF4C-B05F-0E0EBD68F807}" srcOrd="1" destOrd="0" parTransId="{2042628F-30AE-E24C-B62F-492218B9A4A5}" sibTransId="{DCFB7DDF-C9A2-9343-802B-C769D028500A}"/>
    <dgm:cxn modelId="{D7062004-69FA-524D-A02C-85FA88298BB1}" srcId="{7C0FB066-FFE6-3844-BF36-C71D12E5E9B6}" destId="{A42DB2BF-F813-3447-8CFF-D045E26A845D}" srcOrd="0" destOrd="0" parTransId="{243B0B61-211C-B04D-8905-4E38F5180360}" sibTransId="{EBB56395-F4D3-8B4C-868A-17824FC11DBF}"/>
    <dgm:cxn modelId="{C0FE904F-C9F0-2140-988A-C0B6B3AC2C95}" type="presOf" srcId="{A4394597-5504-3B44-B086-E057B8E4654B}" destId="{B8D2BB96-4CE2-E14A-9E2F-7233319F3864}" srcOrd="0" destOrd="0" presId="urn:microsoft.com/office/officeart/2005/8/layout/gear1"/>
    <dgm:cxn modelId="{77557814-19C5-0445-9E74-6F904EF5079C}" type="presOf" srcId="{6B4C5605-878D-E34A-92C4-BB7D6D1F38E6}" destId="{C754250D-58A8-8D4F-A148-7735BA217847}" srcOrd="0" destOrd="0" presId="urn:microsoft.com/office/officeart/2005/8/layout/gear1"/>
    <dgm:cxn modelId="{F3BF82FC-E4A8-3145-BF9A-63DF17F5FAA0}" type="presOf" srcId="{7C0FB066-FFE6-3844-BF36-C71D12E5E9B6}" destId="{BB2A1780-45C0-124B-8E74-B7C8F4A0FD95}" srcOrd="2" destOrd="0" presId="urn:microsoft.com/office/officeart/2005/8/layout/gear1"/>
    <dgm:cxn modelId="{70F15E2F-EA97-A645-BD6C-EB5D627A172D}" srcId="{7A17E11B-EFE8-F340-97FA-A76F226D9141}" destId="{6DE69B39-E768-B542-93A7-57DC7830B4C2}" srcOrd="0" destOrd="0" parTransId="{065459E3-1DE1-0A43-9CE0-4189D686A0E4}" sibTransId="{5472B6D6-2A0D-BE48-BBC8-87F9DCE15FC8}"/>
    <dgm:cxn modelId="{A8555C0D-6EBA-D64F-B244-555C2D96BF04}" srcId="{7C0FB066-FFE6-3844-BF36-C71D12E5E9B6}" destId="{D0759804-147F-6141-8C8A-B2FEAED54648}" srcOrd="1" destOrd="0" parTransId="{C5BC9B2E-EE6B-A14F-9B03-A07CEDEA84FA}" sibTransId="{93B6237D-8204-6A44-9972-A76643B6D2C1}"/>
    <dgm:cxn modelId="{891078A0-D0A6-8342-A915-7AFBBCB9C969}" srcId="{6DE69B39-E768-B542-93A7-57DC7830B4C2}" destId="{6B4C5605-878D-E34A-92C4-BB7D6D1F38E6}" srcOrd="0" destOrd="0" parTransId="{956ADCF0-4FF3-5841-95F3-5E7AA3236D5A}" sibTransId="{B81F0BA3-4FE8-5148-B496-7D88A3727C29}"/>
    <dgm:cxn modelId="{4774CB93-D107-B848-B9D1-5205C89B77A2}" type="presOf" srcId="{7C0FB066-FFE6-3844-BF36-C71D12E5E9B6}" destId="{FBBA55B6-ABF9-3D42-8E2F-BAB8CE309BA9}" srcOrd="0" destOrd="0" presId="urn:microsoft.com/office/officeart/2005/8/layout/gear1"/>
    <dgm:cxn modelId="{DC1BDE4E-8EBA-9B42-ABA4-D6B7B0164A71}" type="presOf" srcId="{6DE69B39-E768-B542-93A7-57DC7830B4C2}" destId="{75F54A6B-3DB7-0E43-BEC1-C2FB38ED6137}" srcOrd="2" destOrd="0" presId="urn:microsoft.com/office/officeart/2005/8/layout/gear1"/>
    <dgm:cxn modelId="{5CCA999E-0E2D-AB40-8A10-DFA66ECE1845}" type="presOf" srcId="{5472B6D6-2A0D-BE48-BBC8-87F9DCE15FC8}" destId="{F5E23255-F49E-2A42-A437-3723C6FAA1D6}" srcOrd="0" destOrd="0" presId="urn:microsoft.com/office/officeart/2005/8/layout/gear1"/>
    <dgm:cxn modelId="{54400BAC-541B-2741-A5B8-FDD1DF7688DA}" type="presOf" srcId="{6DE69B39-E768-B542-93A7-57DC7830B4C2}" destId="{1A7E9B53-7510-D743-A42E-01CC099323D6}" srcOrd="0" destOrd="0" presId="urn:microsoft.com/office/officeart/2005/8/layout/gear1"/>
    <dgm:cxn modelId="{14DA8FDD-DD5B-0245-8B60-138ED05E60C3}" type="presOf" srcId="{7C0FB066-FFE6-3844-BF36-C71D12E5E9B6}" destId="{0B4CD660-A3A2-2946-8BC4-C71D3B3D9DC2}" srcOrd="1" destOrd="0" presId="urn:microsoft.com/office/officeart/2005/8/layout/gear1"/>
    <dgm:cxn modelId="{B37E0E0C-F2C2-7941-8CD5-11DCB2869554}" type="presOf" srcId="{0A694D85-F85B-BF4C-B05F-0E0EBD68F807}" destId="{C754250D-58A8-8D4F-A148-7735BA217847}" srcOrd="0" destOrd="1" presId="urn:microsoft.com/office/officeart/2005/8/layout/gear1"/>
    <dgm:cxn modelId="{BCBA25F0-F2B1-6B44-BB84-0D76ACC7C390}" type="presOf" srcId="{7A17E11B-EFE8-F340-97FA-A76F226D9141}" destId="{01FDD008-C3A4-5A4C-B43F-9BED71CEEE1A}" srcOrd="0" destOrd="0" presId="urn:microsoft.com/office/officeart/2005/8/layout/gear1"/>
    <dgm:cxn modelId="{DCEEDF85-D0B2-1545-88EB-25C8B91287B9}" type="presOf" srcId="{A42DB2BF-F813-3447-8CFF-D045E26A845D}" destId="{2B68AE07-9C59-A346-9082-A79E15F3E63B}" srcOrd="0" destOrd="0" presId="urn:microsoft.com/office/officeart/2005/8/layout/gear1"/>
    <dgm:cxn modelId="{7F88B398-F178-C245-935B-B8A15AFF9248}" type="presParOf" srcId="{01FDD008-C3A4-5A4C-B43F-9BED71CEEE1A}" destId="{1A7E9B53-7510-D743-A42E-01CC099323D6}" srcOrd="0" destOrd="0" presId="urn:microsoft.com/office/officeart/2005/8/layout/gear1"/>
    <dgm:cxn modelId="{67019E92-0007-524C-AF7C-7999EB4166ED}" type="presParOf" srcId="{01FDD008-C3A4-5A4C-B43F-9BED71CEEE1A}" destId="{4D13FF03-E2B0-8643-B4FD-D5273076F692}" srcOrd="1" destOrd="0" presId="urn:microsoft.com/office/officeart/2005/8/layout/gear1"/>
    <dgm:cxn modelId="{D83D4068-2208-444C-B909-30BC8E3C29EE}" type="presParOf" srcId="{01FDD008-C3A4-5A4C-B43F-9BED71CEEE1A}" destId="{75F54A6B-3DB7-0E43-BEC1-C2FB38ED6137}" srcOrd="2" destOrd="0" presId="urn:microsoft.com/office/officeart/2005/8/layout/gear1"/>
    <dgm:cxn modelId="{F11D394B-F4B5-1E41-89F4-8EF3EDC53C09}" type="presParOf" srcId="{01FDD008-C3A4-5A4C-B43F-9BED71CEEE1A}" destId="{C754250D-58A8-8D4F-A148-7735BA217847}" srcOrd="3" destOrd="0" presId="urn:microsoft.com/office/officeart/2005/8/layout/gear1"/>
    <dgm:cxn modelId="{6132A8E1-8C20-3B49-93BB-321DDBD9AD7A}" type="presParOf" srcId="{01FDD008-C3A4-5A4C-B43F-9BED71CEEE1A}" destId="{FBBA55B6-ABF9-3D42-8E2F-BAB8CE309BA9}" srcOrd="4" destOrd="0" presId="urn:microsoft.com/office/officeart/2005/8/layout/gear1"/>
    <dgm:cxn modelId="{28BD5513-009C-D942-94E6-869F106F3580}" type="presParOf" srcId="{01FDD008-C3A4-5A4C-B43F-9BED71CEEE1A}" destId="{0B4CD660-A3A2-2946-8BC4-C71D3B3D9DC2}" srcOrd="5" destOrd="0" presId="urn:microsoft.com/office/officeart/2005/8/layout/gear1"/>
    <dgm:cxn modelId="{4EA97289-A92B-9946-89BD-901771F5C77A}" type="presParOf" srcId="{01FDD008-C3A4-5A4C-B43F-9BED71CEEE1A}" destId="{BB2A1780-45C0-124B-8E74-B7C8F4A0FD95}" srcOrd="6" destOrd="0" presId="urn:microsoft.com/office/officeart/2005/8/layout/gear1"/>
    <dgm:cxn modelId="{DE08FF1E-1B18-5C47-856C-0EABCBAC488E}" type="presParOf" srcId="{01FDD008-C3A4-5A4C-B43F-9BED71CEEE1A}" destId="{2B68AE07-9C59-A346-9082-A79E15F3E63B}" srcOrd="7" destOrd="0" presId="urn:microsoft.com/office/officeart/2005/8/layout/gear1"/>
    <dgm:cxn modelId="{AF517B85-DAF1-5B43-BA2C-99C048C0A753}" type="presParOf" srcId="{01FDD008-C3A4-5A4C-B43F-9BED71CEEE1A}" destId="{F5E23255-F49E-2A42-A437-3723C6FAA1D6}" srcOrd="8" destOrd="0" presId="urn:microsoft.com/office/officeart/2005/8/layout/gear1"/>
    <dgm:cxn modelId="{249F5F53-AB9C-BF44-B7D9-9C8CA0CADE76}" type="presParOf" srcId="{01FDD008-C3A4-5A4C-B43F-9BED71CEEE1A}" destId="{B8D2BB96-4CE2-E14A-9E2F-7233319F3864}" srcOrd="9" destOrd="0" presId="urn:microsoft.com/office/officeart/2005/8/layout/gear1"/>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DB4F7-2C18-974B-9C26-9844767B3D59}"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9B29D38E-91A5-7A40-B874-89F820F02D26}">
      <dgm:prSet phldrT="[Text]"/>
      <dgm:spPr>
        <a:solidFill>
          <a:schemeClr val="accent1"/>
        </a:solidFill>
      </dgm:spPr>
      <dgm:t>
        <a:bodyPr/>
        <a:lstStyle/>
        <a:p>
          <a:r>
            <a:rPr lang="en-US" dirty="0" smtClean="0">
              <a:effectLst>
                <a:outerShdw blurRad="38100" dist="38100" dir="2700000" algn="tl">
                  <a:srgbClr val="000000">
                    <a:alpha val="43137"/>
                  </a:srgbClr>
                </a:outerShdw>
              </a:effectLst>
            </a:rPr>
            <a:t>To form a cryptographic system using elliptic curves, we need to find a “hard problem” corresponding to factoring the product of two primes or taking the discrete logarithm</a:t>
          </a:r>
          <a:endParaRPr lang="en-US" dirty="0">
            <a:effectLst>
              <a:outerShdw blurRad="38100" dist="38100" dir="2700000" algn="tl">
                <a:srgbClr val="000000">
                  <a:alpha val="43137"/>
                </a:srgbClr>
              </a:outerShdw>
            </a:effectLst>
          </a:endParaRPr>
        </a:p>
      </dgm:t>
    </dgm:pt>
    <dgm:pt modelId="{ACAE2C13-BB39-6B41-8CE6-BE28B1894C55}" cxnId="{DE42EB1F-208E-4946-937C-B82E5D595A9F}" type="parTrans">
      <dgm:prSet/>
      <dgm:spPr/>
      <dgm:t>
        <a:bodyPr/>
        <a:lstStyle/>
        <a:p>
          <a:endParaRPr lang="en-US"/>
        </a:p>
      </dgm:t>
    </dgm:pt>
    <dgm:pt modelId="{AB3ED1D0-2F56-A74C-A98E-EB462406BD2C}" cxnId="{DE42EB1F-208E-4946-937C-B82E5D595A9F}" type="sibTrans">
      <dgm:prSet/>
      <dgm:spPr/>
      <dgm:t>
        <a:bodyPr/>
        <a:lstStyle/>
        <a:p>
          <a:endParaRPr lang="en-US"/>
        </a:p>
      </dgm:t>
    </dgm:pt>
    <dgm:pt modelId="{3C584647-FC30-174F-99E5-993501D024CF}">
      <dgm:prSet/>
      <dgm:spPr>
        <a:solidFill>
          <a:schemeClr val="bg1"/>
        </a:solidFill>
        <a:ln>
          <a:solidFill>
            <a:schemeClr val="bg2"/>
          </a:solidFill>
        </a:ln>
      </dgm:spPr>
      <dgm:t>
        <a:bodyPr/>
        <a:lstStyle/>
        <a:p>
          <a:r>
            <a:rPr lang="en-US" i="1" dirty="0" smtClean="0"/>
            <a:t>Q=kP, </a:t>
          </a:r>
          <a:r>
            <a:rPr lang="en-US" dirty="0" smtClean="0"/>
            <a:t>where </a:t>
          </a:r>
          <a:r>
            <a:rPr lang="en-US" i="1" dirty="0" smtClean="0"/>
            <a:t>Q, P</a:t>
          </a:r>
          <a:r>
            <a:rPr lang="en-US" dirty="0" smtClean="0"/>
            <a:t> belong to a prime curve</a:t>
          </a:r>
        </a:p>
      </dgm:t>
    </dgm:pt>
    <dgm:pt modelId="{3A875B3B-95C8-534E-AE40-DAD45B93158F}" cxnId="{EFB8F1DA-E414-464D-9C0D-D6E197E01F4C}" type="parTrans">
      <dgm:prSet/>
      <dgm:spPr/>
      <dgm:t>
        <a:bodyPr/>
        <a:lstStyle/>
        <a:p>
          <a:endParaRPr lang="en-US"/>
        </a:p>
      </dgm:t>
    </dgm:pt>
    <dgm:pt modelId="{D25E467D-B1C9-1445-A889-95888C981F8A}" cxnId="{EFB8F1DA-E414-464D-9C0D-D6E197E01F4C}" type="sibTrans">
      <dgm:prSet/>
      <dgm:spPr/>
      <dgm:t>
        <a:bodyPr/>
        <a:lstStyle/>
        <a:p>
          <a:endParaRPr lang="en-US"/>
        </a:p>
      </dgm:t>
    </dgm:pt>
    <dgm:pt modelId="{F26C0517-C912-DA41-AF56-1F46AA579402}">
      <dgm:prSet/>
      <dgm:spPr>
        <a:solidFill>
          <a:schemeClr val="bg1"/>
        </a:solidFill>
        <a:ln>
          <a:solidFill>
            <a:schemeClr val="bg2"/>
          </a:solidFill>
        </a:ln>
      </dgm:spPr>
      <dgm:t>
        <a:bodyPr/>
        <a:lstStyle/>
        <a:p>
          <a:r>
            <a:rPr lang="en-US" dirty="0" smtClean="0"/>
            <a:t>Is “easy” to compute </a:t>
          </a:r>
          <a:r>
            <a:rPr lang="en-US" i="1" dirty="0" smtClean="0"/>
            <a:t>Q </a:t>
          </a:r>
          <a:r>
            <a:rPr lang="en-US" dirty="0" smtClean="0"/>
            <a:t>given </a:t>
          </a:r>
          <a:r>
            <a:rPr lang="en-US" i="1" dirty="0" smtClean="0"/>
            <a:t>k </a:t>
          </a:r>
          <a:r>
            <a:rPr lang="en-US" dirty="0" smtClean="0"/>
            <a:t>and </a:t>
          </a:r>
          <a:r>
            <a:rPr lang="en-US" i="1" dirty="0" smtClean="0"/>
            <a:t>P</a:t>
          </a:r>
        </a:p>
      </dgm:t>
    </dgm:pt>
    <dgm:pt modelId="{E9262F4E-91EF-2C48-AD7C-6FB077621D23}" cxnId="{D395546A-3AA5-1E4B-8DC8-7DA75680F542}" type="parTrans">
      <dgm:prSet/>
      <dgm:spPr/>
      <dgm:t>
        <a:bodyPr/>
        <a:lstStyle/>
        <a:p>
          <a:endParaRPr lang="en-US"/>
        </a:p>
      </dgm:t>
    </dgm:pt>
    <dgm:pt modelId="{A565EF87-32A5-8D4F-B298-21D94F2E1F6E}" cxnId="{D395546A-3AA5-1E4B-8DC8-7DA75680F542}" type="sibTrans">
      <dgm:prSet/>
      <dgm:spPr/>
      <dgm:t>
        <a:bodyPr/>
        <a:lstStyle/>
        <a:p>
          <a:endParaRPr lang="en-US"/>
        </a:p>
      </dgm:t>
    </dgm:pt>
    <dgm:pt modelId="{30E00427-3755-1540-AB38-BC50FC055B26}">
      <dgm:prSet/>
      <dgm:spPr>
        <a:solidFill>
          <a:schemeClr val="bg1"/>
        </a:solidFill>
        <a:ln>
          <a:solidFill>
            <a:schemeClr val="bg2"/>
          </a:solidFill>
        </a:ln>
      </dgm:spPr>
      <dgm:t>
        <a:bodyPr/>
        <a:lstStyle/>
        <a:p>
          <a:r>
            <a:rPr lang="en-US" dirty="0" smtClean="0"/>
            <a:t>But “hard” to find </a:t>
          </a:r>
          <a:r>
            <a:rPr lang="en-US" i="1" dirty="0" smtClean="0"/>
            <a:t>k</a:t>
          </a:r>
          <a:r>
            <a:rPr lang="en-US" dirty="0" smtClean="0"/>
            <a:t> given </a:t>
          </a:r>
          <a:r>
            <a:rPr lang="en-US" i="1" dirty="0" smtClean="0"/>
            <a:t>Q, </a:t>
          </a:r>
          <a:r>
            <a:rPr lang="en-US" dirty="0" smtClean="0"/>
            <a:t>and </a:t>
          </a:r>
          <a:r>
            <a:rPr lang="en-US" i="1" dirty="0" smtClean="0"/>
            <a:t>P</a:t>
          </a:r>
        </a:p>
      </dgm:t>
    </dgm:pt>
    <dgm:pt modelId="{813922C6-6472-1E43-B8B4-1A736B5B2FBC}" cxnId="{71A4DBA1-ACC6-8D41-83E3-904FFE3DFE54}" type="parTrans">
      <dgm:prSet/>
      <dgm:spPr/>
      <dgm:t>
        <a:bodyPr/>
        <a:lstStyle/>
        <a:p>
          <a:endParaRPr lang="en-US"/>
        </a:p>
      </dgm:t>
    </dgm:pt>
    <dgm:pt modelId="{362AA1BB-6F66-E546-84D4-08EAE5E5F1EF}" cxnId="{71A4DBA1-ACC6-8D41-83E3-904FFE3DFE54}" type="sibTrans">
      <dgm:prSet/>
      <dgm:spPr/>
      <dgm:t>
        <a:bodyPr/>
        <a:lstStyle/>
        <a:p>
          <a:endParaRPr lang="en-US"/>
        </a:p>
      </dgm:t>
    </dgm:pt>
    <dgm:pt modelId="{1FD4B571-3E6E-DB4B-B5E4-9B63B1D3FA87}">
      <dgm:prSet/>
      <dgm:spPr>
        <a:solidFill>
          <a:schemeClr val="bg1"/>
        </a:solidFill>
        <a:ln>
          <a:solidFill>
            <a:schemeClr val="bg2"/>
          </a:solidFill>
        </a:ln>
      </dgm:spPr>
      <dgm:t>
        <a:bodyPr/>
        <a:lstStyle/>
        <a:p>
          <a:r>
            <a:rPr lang="en-US" dirty="0" smtClean="0"/>
            <a:t>Known as the elliptic curve logarithm problem</a:t>
          </a:r>
        </a:p>
      </dgm:t>
    </dgm:pt>
    <dgm:pt modelId="{E84E6925-1AAB-0A48-900D-BA958399F3E7}" cxnId="{9856E6BA-280A-504E-951E-A3D8879E4350}" type="parTrans">
      <dgm:prSet/>
      <dgm:spPr/>
      <dgm:t>
        <a:bodyPr/>
        <a:lstStyle/>
        <a:p>
          <a:endParaRPr lang="en-US"/>
        </a:p>
      </dgm:t>
    </dgm:pt>
    <dgm:pt modelId="{90B19BD8-750C-7344-8ABE-A69E9FFC6826}" cxnId="{9856E6BA-280A-504E-951E-A3D8879E4350}" type="sibTrans">
      <dgm:prSet/>
      <dgm:spPr/>
      <dgm:t>
        <a:bodyPr/>
        <a:lstStyle/>
        <a:p>
          <a:endParaRPr lang="en-US"/>
        </a:p>
      </dgm:t>
    </dgm:pt>
    <dgm:pt modelId="{A433E237-4918-4849-8C87-E8E133720A4C}" type="pres">
      <dgm:prSet presAssocID="{613DB4F7-2C18-974B-9C26-9844767B3D59}" presName="Name0" presStyleCnt="0">
        <dgm:presLayoutVars>
          <dgm:dir/>
          <dgm:animLvl val="lvl"/>
          <dgm:resizeHandles/>
        </dgm:presLayoutVars>
      </dgm:prSet>
      <dgm:spPr/>
      <dgm:t>
        <a:bodyPr/>
        <a:lstStyle/>
        <a:p>
          <a:endParaRPr lang="en-US"/>
        </a:p>
      </dgm:t>
    </dgm:pt>
    <dgm:pt modelId="{2DB36A17-BDC6-0B4A-BD30-E748EDB0532D}" type="pres">
      <dgm:prSet presAssocID="{9B29D38E-91A5-7A40-B874-89F820F02D26}" presName="linNode" presStyleCnt="0"/>
      <dgm:spPr/>
    </dgm:pt>
    <dgm:pt modelId="{2853AFA9-369E-FB4A-8EC0-DA8709AE940B}" type="pres">
      <dgm:prSet presAssocID="{9B29D38E-91A5-7A40-B874-89F820F02D26}" presName="parentShp" presStyleLbl="node1" presStyleIdx="0" presStyleCnt="1">
        <dgm:presLayoutVars>
          <dgm:bulletEnabled val="1"/>
        </dgm:presLayoutVars>
      </dgm:prSet>
      <dgm:spPr/>
      <dgm:t>
        <a:bodyPr/>
        <a:lstStyle/>
        <a:p>
          <a:endParaRPr lang="en-US"/>
        </a:p>
      </dgm:t>
    </dgm:pt>
    <dgm:pt modelId="{D7D330C6-96D4-C64F-9385-1967CFC9F58B}" type="pres">
      <dgm:prSet presAssocID="{9B29D38E-91A5-7A40-B874-89F820F02D26}" presName="childShp" presStyleLbl="bgAccFollowNode1" presStyleIdx="0" presStyleCnt="1">
        <dgm:presLayoutVars>
          <dgm:bulletEnabled val="1"/>
        </dgm:presLayoutVars>
      </dgm:prSet>
      <dgm:spPr/>
      <dgm:t>
        <a:bodyPr/>
        <a:lstStyle/>
        <a:p>
          <a:endParaRPr lang="en-US"/>
        </a:p>
      </dgm:t>
    </dgm:pt>
  </dgm:ptLst>
  <dgm:cxnLst>
    <dgm:cxn modelId="{9856E6BA-280A-504E-951E-A3D8879E4350}" srcId="{9B29D38E-91A5-7A40-B874-89F820F02D26}" destId="{1FD4B571-3E6E-DB4B-B5E4-9B63B1D3FA87}" srcOrd="3" destOrd="0" parTransId="{E84E6925-1AAB-0A48-900D-BA958399F3E7}" sibTransId="{90B19BD8-750C-7344-8ABE-A69E9FFC6826}"/>
    <dgm:cxn modelId="{D3A81196-480D-EE47-BF2D-9F3CE54A8CB0}" type="presOf" srcId="{3C584647-FC30-174F-99E5-993501D024CF}" destId="{D7D330C6-96D4-C64F-9385-1967CFC9F58B}" srcOrd="0" destOrd="0" presId="urn:microsoft.com/office/officeart/2005/8/layout/vList6"/>
    <dgm:cxn modelId="{64A8BAE3-E940-6145-AC89-7560FEA7990E}" type="presOf" srcId="{9B29D38E-91A5-7A40-B874-89F820F02D26}" destId="{2853AFA9-369E-FB4A-8EC0-DA8709AE940B}" srcOrd="0" destOrd="0" presId="urn:microsoft.com/office/officeart/2005/8/layout/vList6"/>
    <dgm:cxn modelId="{FB419DE0-C6EB-F148-BACD-3E8A80E9A125}" type="presOf" srcId="{1FD4B571-3E6E-DB4B-B5E4-9B63B1D3FA87}" destId="{D7D330C6-96D4-C64F-9385-1967CFC9F58B}" srcOrd="0" destOrd="3" presId="urn:microsoft.com/office/officeart/2005/8/layout/vList6"/>
    <dgm:cxn modelId="{94229DE3-1F9F-164D-80C4-A478D074148C}" type="presOf" srcId="{30E00427-3755-1540-AB38-BC50FC055B26}" destId="{D7D330C6-96D4-C64F-9385-1967CFC9F58B}" srcOrd="0" destOrd="2" presId="urn:microsoft.com/office/officeart/2005/8/layout/vList6"/>
    <dgm:cxn modelId="{71A4DBA1-ACC6-8D41-83E3-904FFE3DFE54}" srcId="{9B29D38E-91A5-7A40-B874-89F820F02D26}" destId="{30E00427-3755-1540-AB38-BC50FC055B26}" srcOrd="2" destOrd="0" parTransId="{813922C6-6472-1E43-B8B4-1A736B5B2FBC}" sibTransId="{362AA1BB-6F66-E546-84D4-08EAE5E5F1EF}"/>
    <dgm:cxn modelId="{DE42EB1F-208E-4946-937C-B82E5D595A9F}" srcId="{613DB4F7-2C18-974B-9C26-9844767B3D59}" destId="{9B29D38E-91A5-7A40-B874-89F820F02D26}" srcOrd="0" destOrd="0" parTransId="{ACAE2C13-BB39-6B41-8CE6-BE28B1894C55}" sibTransId="{AB3ED1D0-2F56-A74C-A98E-EB462406BD2C}"/>
    <dgm:cxn modelId="{EFB8F1DA-E414-464D-9C0D-D6E197E01F4C}" srcId="{9B29D38E-91A5-7A40-B874-89F820F02D26}" destId="{3C584647-FC30-174F-99E5-993501D024CF}" srcOrd="0" destOrd="0" parTransId="{3A875B3B-95C8-534E-AE40-DAD45B93158F}" sibTransId="{D25E467D-B1C9-1445-A889-95888C981F8A}"/>
    <dgm:cxn modelId="{49DA6F8B-019E-C24E-B81C-100A5DCC66B7}" type="presOf" srcId="{F26C0517-C912-DA41-AF56-1F46AA579402}" destId="{D7D330C6-96D4-C64F-9385-1967CFC9F58B}" srcOrd="0" destOrd="1" presId="urn:microsoft.com/office/officeart/2005/8/layout/vList6"/>
    <dgm:cxn modelId="{D395546A-3AA5-1E4B-8DC8-7DA75680F542}" srcId="{9B29D38E-91A5-7A40-B874-89F820F02D26}" destId="{F26C0517-C912-DA41-AF56-1F46AA579402}" srcOrd="1" destOrd="0" parTransId="{E9262F4E-91EF-2C48-AD7C-6FB077621D23}" sibTransId="{A565EF87-32A5-8D4F-B298-21D94F2E1F6E}"/>
    <dgm:cxn modelId="{5B66B12E-FF4D-6E4A-8A57-3F7346C79E7C}" type="presOf" srcId="{613DB4F7-2C18-974B-9C26-9844767B3D59}" destId="{A433E237-4918-4849-8C87-E8E133720A4C}" srcOrd="0" destOrd="0" presId="urn:microsoft.com/office/officeart/2005/8/layout/vList6"/>
    <dgm:cxn modelId="{967C18EE-EA6B-DE4E-B2B3-DBDF1213D442}" type="presParOf" srcId="{A433E237-4918-4849-8C87-E8E133720A4C}" destId="{2DB36A17-BDC6-0B4A-BD30-E748EDB0532D}" srcOrd="0" destOrd="0" presId="urn:microsoft.com/office/officeart/2005/8/layout/vList6"/>
    <dgm:cxn modelId="{FB8A07B1-7E34-E342-9AC4-05E5A971C2D1}" type="presParOf" srcId="{2DB36A17-BDC6-0B4A-BD30-E748EDB0532D}" destId="{2853AFA9-369E-FB4A-8EC0-DA8709AE940B}" srcOrd="0" destOrd="0" presId="urn:microsoft.com/office/officeart/2005/8/layout/vList6"/>
    <dgm:cxn modelId="{526E7642-45C9-F74D-BF73-7DD1E0E8DE38}" type="presParOf" srcId="{2DB36A17-BDC6-0B4A-BD30-E748EDB0532D}" destId="{D7D330C6-96D4-C64F-9385-1967CFC9F58B}"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57960FA-B7C6-A243-9B95-5DC485277954}">
      <dsp:nvSpPr>
        <dsp:cNvPr id="0" name=""/>
        <dsp:cNvSpPr/>
      </dsp:nvSpPr>
      <dsp:spPr>
        <a:xfrm>
          <a:off x="0" y="809624"/>
          <a:ext cx="2857499" cy="1714499"/>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Announced in 1984 by T. </a:t>
          </a:r>
          <a:r>
            <a:rPr lang="en-US" sz="2200" b="0" kern="1200" dirty="0" err="1" smtClean="0">
              <a:effectLst>
                <a:outerShdw blurRad="38100" dist="38100" dir="2700000" algn="tl">
                  <a:srgbClr val="000000">
                    <a:alpha val="43137"/>
                  </a:srgbClr>
                </a:outerShdw>
              </a:effectLst>
            </a:rPr>
            <a:t>Elgamal</a:t>
          </a:r>
          <a:endParaRPr lang="en-US" sz="2200" b="0" kern="1200" dirty="0">
            <a:effectLst>
              <a:outerShdw blurRad="38100" dist="38100" dir="2700000" algn="tl">
                <a:srgbClr val="000000">
                  <a:alpha val="43137"/>
                </a:srgbClr>
              </a:outerShdw>
            </a:effectLst>
          </a:endParaRPr>
        </a:p>
      </dsp:txBody>
      <dsp:txXfrm>
        <a:off x="0" y="809624"/>
        <a:ext cx="2857499" cy="1714499"/>
      </dsp:txXfrm>
    </dsp:sp>
    <dsp:sp modelId="{A257FC50-FF91-3F4C-BFB5-E75AFE9E36EC}">
      <dsp:nvSpPr>
        <dsp:cNvPr id="0" name=""/>
        <dsp:cNvSpPr/>
      </dsp:nvSpPr>
      <dsp:spPr>
        <a:xfrm>
          <a:off x="3143249" y="809624"/>
          <a:ext cx="2857499" cy="1714499"/>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Public-key scheme based on discrete logarithms closely related to the </a:t>
          </a:r>
          <a:r>
            <a:rPr lang="en-US" sz="2200" b="0" kern="1200" dirty="0" err="1" smtClean="0">
              <a:effectLst>
                <a:outerShdw blurRad="38100" dist="38100" dir="2700000" algn="tl">
                  <a:srgbClr val="000000">
                    <a:alpha val="43137"/>
                  </a:srgbClr>
                </a:outerShdw>
              </a:effectLst>
            </a:rPr>
            <a:t>Diffie</a:t>
          </a:r>
          <a:r>
            <a:rPr lang="en-US" sz="2200" b="0" kern="1200" dirty="0" smtClean="0">
              <a:effectLst>
                <a:outerShdw blurRad="38100" dist="38100" dir="2700000" algn="tl">
                  <a:srgbClr val="000000">
                    <a:alpha val="43137"/>
                  </a:srgbClr>
                </a:outerShdw>
              </a:effectLst>
            </a:rPr>
            <a:t>-Hellman technique</a:t>
          </a:r>
          <a:endParaRPr lang="en-US" sz="2200" b="0" kern="1200" dirty="0">
            <a:effectLst>
              <a:outerShdw blurRad="38100" dist="38100" dir="2700000" algn="tl">
                <a:srgbClr val="000000">
                  <a:alpha val="43137"/>
                </a:srgbClr>
              </a:outerShdw>
            </a:effectLst>
          </a:endParaRPr>
        </a:p>
      </dsp:txBody>
      <dsp:txXfrm>
        <a:off x="3143249" y="809624"/>
        <a:ext cx="2857499" cy="1714499"/>
      </dsp:txXfrm>
    </dsp:sp>
    <dsp:sp modelId="{2261D62D-521A-E14D-8922-72F6614F3DCC}">
      <dsp:nvSpPr>
        <dsp:cNvPr id="0" name=""/>
        <dsp:cNvSpPr/>
      </dsp:nvSpPr>
      <dsp:spPr>
        <a:xfrm>
          <a:off x="6286499" y="809624"/>
          <a:ext cx="2857499" cy="1714499"/>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Used in the digital signature standard (DSS) and the S/MIME e-mail standard</a:t>
          </a:r>
          <a:endParaRPr lang="en-US" sz="2200" b="0" kern="1200" dirty="0">
            <a:effectLst>
              <a:outerShdw blurRad="38100" dist="38100" dir="2700000" algn="tl">
                <a:srgbClr val="000000">
                  <a:alpha val="43137"/>
                </a:srgbClr>
              </a:outerShdw>
            </a:effectLst>
          </a:endParaRPr>
        </a:p>
      </dsp:txBody>
      <dsp:txXfrm>
        <a:off x="6286499" y="809624"/>
        <a:ext cx="2857499" cy="1714499"/>
      </dsp:txXfrm>
    </dsp:sp>
    <dsp:sp modelId="{659BA2B5-6D77-864F-8CA3-F2DD6119A169}">
      <dsp:nvSpPr>
        <dsp:cNvPr id="0" name=""/>
        <dsp:cNvSpPr/>
      </dsp:nvSpPr>
      <dsp:spPr>
        <a:xfrm>
          <a:off x="1571624" y="2809874"/>
          <a:ext cx="2857499" cy="1714499"/>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Global elements are a prime number </a:t>
          </a:r>
          <a:r>
            <a:rPr lang="en-US" sz="2200" b="0" i="1" kern="1200" dirty="0" err="1" smtClean="0">
              <a:effectLst>
                <a:outerShdw blurRad="38100" dist="38100" dir="2700000" algn="tl">
                  <a:srgbClr val="000000">
                    <a:alpha val="43137"/>
                  </a:srgbClr>
                </a:outerShdw>
              </a:effectLst>
            </a:rPr>
            <a:t>q</a:t>
          </a:r>
          <a:r>
            <a:rPr lang="en-US" sz="2200" b="0" i="1" kern="1200" dirty="0" smtClean="0">
              <a:effectLst>
                <a:outerShdw blurRad="38100" dist="38100" dir="2700000" algn="tl">
                  <a:srgbClr val="000000">
                    <a:alpha val="43137"/>
                  </a:srgbClr>
                </a:outerShdw>
              </a:effectLst>
            </a:rPr>
            <a:t> </a:t>
          </a:r>
          <a:r>
            <a:rPr lang="en-US" sz="2200" b="0" kern="1200" dirty="0" smtClean="0">
              <a:effectLst>
                <a:outerShdw blurRad="38100" dist="38100" dir="2700000" algn="tl">
                  <a:srgbClr val="000000">
                    <a:alpha val="43137"/>
                  </a:srgbClr>
                </a:outerShdw>
              </a:effectLst>
            </a:rPr>
            <a:t>and </a:t>
          </a:r>
          <a:r>
            <a:rPr lang="en-US" sz="2200" b="0" i="1" kern="1200" dirty="0" smtClean="0">
              <a:effectLst>
                <a:outerShdw blurRad="38100" dist="38100" dir="2700000" algn="tl">
                  <a:srgbClr val="000000">
                    <a:alpha val="43137"/>
                  </a:srgbClr>
                </a:outerShdw>
              </a:effectLst>
            </a:rPr>
            <a:t>a</a:t>
          </a:r>
          <a:r>
            <a:rPr lang="en-US" sz="2200" b="0" kern="1200" dirty="0" smtClean="0">
              <a:effectLst>
                <a:outerShdw blurRad="38100" dist="38100" dir="2700000" algn="tl">
                  <a:srgbClr val="000000">
                    <a:alpha val="43137"/>
                  </a:srgbClr>
                </a:outerShdw>
              </a:effectLst>
            </a:rPr>
            <a:t> which is a primitive root of </a:t>
          </a:r>
          <a:r>
            <a:rPr lang="en-US" sz="2200" b="0" i="1" kern="1200" dirty="0" err="1" smtClean="0">
              <a:effectLst>
                <a:outerShdw blurRad="38100" dist="38100" dir="2700000" algn="tl">
                  <a:srgbClr val="000000">
                    <a:alpha val="43137"/>
                  </a:srgbClr>
                </a:outerShdw>
              </a:effectLst>
            </a:rPr>
            <a:t>q</a:t>
          </a:r>
          <a:endParaRPr lang="en-US" sz="2200" b="0" kern="1200" dirty="0">
            <a:effectLst>
              <a:outerShdw blurRad="38100" dist="38100" dir="2700000" algn="tl">
                <a:srgbClr val="000000">
                  <a:alpha val="43137"/>
                </a:srgbClr>
              </a:outerShdw>
            </a:effectLst>
          </a:endParaRPr>
        </a:p>
      </dsp:txBody>
      <dsp:txXfrm>
        <a:off x="1571624" y="2809874"/>
        <a:ext cx="2857499" cy="1714499"/>
      </dsp:txXfrm>
    </dsp:sp>
    <dsp:sp modelId="{962B265E-5530-394D-871D-9C5C574AEBCA}">
      <dsp:nvSpPr>
        <dsp:cNvPr id="0" name=""/>
        <dsp:cNvSpPr/>
      </dsp:nvSpPr>
      <dsp:spPr>
        <a:xfrm>
          <a:off x="4714874" y="2809874"/>
          <a:ext cx="2857499" cy="1714499"/>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0" kern="1200" dirty="0" smtClean="0">
              <a:effectLst>
                <a:outerShdw blurRad="38100" dist="38100" dir="2700000" algn="tl">
                  <a:srgbClr val="000000">
                    <a:alpha val="43137"/>
                  </a:srgbClr>
                </a:outerShdw>
              </a:effectLst>
            </a:rPr>
            <a:t>Security is based on the difficulty of computing discrete logarithms</a:t>
          </a:r>
          <a:endParaRPr lang="en-AU" sz="2200" b="0" kern="1200" dirty="0">
            <a:effectLst>
              <a:outerShdw blurRad="38100" dist="38100" dir="2700000" algn="tl">
                <a:srgbClr val="000000">
                  <a:alpha val="43137"/>
                </a:srgbClr>
              </a:outerShdw>
            </a:effectLst>
          </a:endParaRPr>
        </a:p>
      </dsp:txBody>
      <dsp:txXfrm>
        <a:off x="4714874" y="2809874"/>
        <a:ext cx="2857499" cy="171449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7E9B53-7510-D743-A42E-01CC099323D6}">
      <dsp:nvSpPr>
        <dsp:cNvPr id="0" name=""/>
        <dsp:cNvSpPr/>
      </dsp:nvSpPr>
      <dsp:spPr>
        <a:xfrm>
          <a:off x="4114803" y="0"/>
          <a:ext cx="2095500" cy="2095500"/>
        </a:xfrm>
        <a:prstGeom prst="gear9">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0" kern="1200" dirty="0" smtClean="0">
              <a:effectLst>
                <a:outerShdw blurRad="38100" dist="38100" dir="2700000" algn="tl">
                  <a:srgbClr val="000000">
                    <a:alpha val="43137"/>
                  </a:srgbClr>
                </a:outerShdw>
              </a:effectLst>
            </a:rPr>
            <a:t>Prime curves over Z</a:t>
          </a:r>
          <a:r>
            <a:rPr lang="en-US" sz="2000" b="1" i="0" kern="1200" baseline="-25000" dirty="0" smtClean="0">
              <a:effectLst>
                <a:outerShdw blurRad="38100" dist="38100" dir="2700000" algn="tl">
                  <a:srgbClr val="000000">
                    <a:alpha val="43137"/>
                  </a:srgbClr>
                </a:outerShdw>
              </a:effectLst>
            </a:rPr>
            <a:t>p</a:t>
          </a:r>
          <a:r>
            <a:rPr lang="en-US" sz="2000" b="1" i="0" kern="1200" dirty="0" smtClean="0">
              <a:effectLst>
                <a:outerShdw blurRad="38100" dist="38100" dir="2700000" algn="tl">
                  <a:srgbClr val="000000">
                    <a:alpha val="43137"/>
                  </a:srgbClr>
                </a:outerShdw>
              </a:effectLst>
            </a:rPr>
            <a:t> </a:t>
          </a:r>
          <a:endParaRPr lang="en-US" sz="2000" b="1" i="0" kern="1200" dirty="0">
            <a:effectLst>
              <a:outerShdw blurRad="38100" dist="38100" dir="2700000" algn="tl">
                <a:srgbClr val="000000">
                  <a:alpha val="43137"/>
                </a:srgbClr>
              </a:outerShdw>
            </a:effectLst>
          </a:endParaRPr>
        </a:p>
      </dsp:txBody>
      <dsp:txXfrm>
        <a:off x="4114803" y="0"/>
        <a:ext cx="2095500" cy="2095500"/>
      </dsp:txXfrm>
    </dsp:sp>
    <dsp:sp modelId="{C754250D-58A8-8D4F-A148-7735BA217847}">
      <dsp:nvSpPr>
        <dsp:cNvPr id="0" name=""/>
        <dsp:cNvSpPr/>
      </dsp:nvSpPr>
      <dsp:spPr>
        <a:xfrm>
          <a:off x="4114804" y="2209797"/>
          <a:ext cx="4521458" cy="1459782"/>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smtClean="0"/>
            <a:t>Use a cubic equation in which the variables and coefficients all take on values in the set of integers from 0 through p-1 and in which calculations are performed modulo p</a:t>
          </a:r>
        </a:p>
        <a:p>
          <a:pPr marL="171450" lvl="1" indent="-171450" algn="l" defTabSz="711200">
            <a:lnSpc>
              <a:spcPct val="90000"/>
            </a:lnSpc>
            <a:spcBef>
              <a:spcPct val="0"/>
            </a:spcBef>
            <a:spcAft>
              <a:spcPct val="15000"/>
            </a:spcAft>
            <a:buChar char="••"/>
          </a:pPr>
          <a:r>
            <a:rPr lang="en-US" sz="1600" b="1" i="0" kern="1200" dirty="0" smtClean="0"/>
            <a:t>Best for software applications</a:t>
          </a:r>
        </a:p>
      </dsp:txBody>
      <dsp:txXfrm>
        <a:off x="4114804" y="2209797"/>
        <a:ext cx="4521458" cy="1459782"/>
      </dsp:txXfrm>
    </dsp:sp>
    <dsp:sp modelId="{FBBA55B6-ABF9-3D42-8E2F-BAB8CE309BA9}">
      <dsp:nvSpPr>
        <dsp:cNvPr id="0" name=""/>
        <dsp:cNvSpPr/>
      </dsp:nvSpPr>
      <dsp:spPr>
        <a:xfrm>
          <a:off x="2286000" y="4"/>
          <a:ext cx="2057400" cy="1981230"/>
        </a:xfrm>
        <a:prstGeom prst="gear6">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i="0" kern="1200" dirty="0" smtClean="0">
              <a:effectLst>
                <a:outerShdw blurRad="38100" dist="38100" dir="2700000" algn="tl">
                  <a:srgbClr val="000000">
                    <a:alpha val="43137"/>
                  </a:srgbClr>
                </a:outerShdw>
              </a:effectLst>
            </a:rPr>
            <a:t>Binary curves over GF(2</a:t>
          </a:r>
          <a:r>
            <a:rPr lang="en-US" sz="2000" b="1" i="0" kern="1200" baseline="30000" dirty="0" smtClean="0">
              <a:effectLst>
                <a:outerShdw blurRad="38100" dist="38100" dir="2700000" algn="tl">
                  <a:srgbClr val="000000">
                    <a:alpha val="43137"/>
                  </a:srgbClr>
                </a:outerShdw>
              </a:effectLst>
            </a:rPr>
            <a:t>m</a:t>
          </a:r>
          <a:r>
            <a:rPr lang="en-US" sz="2000" b="1" i="0" kern="1200" dirty="0" smtClean="0">
              <a:effectLst>
                <a:outerShdw blurRad="38100" dist="38100" dir="2700000" algn="tl">
                  <a:srgbClr val="000000">
                    <a:alpha val="43137"/>
                  </a:srgbClr>
                </a:outerShdw>
              </a:effectLst>
            </a:rPr>
            <a:t>)</a:t>
          </a:r>
        </a:p>
      </dsp:txBody>
      <dsp:txXfrm>
        <a:off x="2286000" y="4"/>
        <a:ext cx="2057400" cy="1981230"/>
      </dsp:txXfrm>
    </dsp:sp>
    <dsp:sp modelId="{2B68AE07-9C59-A346-9082-A79E15F3E63B}">
      <dsp:nvSpPr>
        <dsp:cNvPr id="0" name=""/>
        <dsp:cNvSpPr/>
      </dsp:nvSpPr>
      <dsp:spPr>
        <a:xfrm>
          <a:off x="2" y="2209799"/>
          <a:ext cx="3910208" cy="137469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i="0" kern="1200" dirty="0" smtClean="0"/>
            <a:t>Variables and coefficients all take on values in GF(2</a:t>
          </a:r>
          <a:r>
            <a:rPr lang="en-US" sz="1600" b="1" i="0" kern="1200" baseline="30000" dirty="0" smtClean="0"/>
            <a:t>m</a:t>
          </a:r>
          <a:r>
            <a:rPr lang="en-US" sz="1600" b="1" i="0" kern="1200" dirty="0" smtClean="0"/>
            <a:t>) and in calculations are performed over GF(2</a:t>
          </a:r>
          <a:r>
            <a:rPr lang="en-US" sz="1600" b="1" i="0" kern="1200" baseline="30000" dirty="0" smtClean="0"/>
            <a:t>m</a:t>
          </a:r>
          <a:r>
            <a:rPr lang="en-US" sz="1600" b="1" i="0" kern="1200" dirty="0" smtClean="0"/>
            <a:t>)</a:t>
          </a:r>
        </a:p>
        <a:p>
          <a:pPr marL="171450" lvl="1" indent="-171450" algn="l" defTabSz="711200">
            <a:lnSpc>
              <a:spcPct val="90000"/>
            </a:lnSpc>
            <a:spcBef>
              <a:spcPct val="0"/>
            </a:spcBef>
            <a:spcAft>
              <a:spcPct val="15000"/>
            </a:spcAft>
            <a:buChar char="••"/>
          </a:pPr>
          <a:r>
            <a:rPr lang="en-US" sz="1600" b="1" i="0" kern="1200" dirty="0" smtClean="0"/>
            <a:t>Best for hardware applications</a:t>
          </a:r>
          <a:endParaRPr lang="en-AU" sz="1600" b="1" i="0" kern="1200" dirty="0"/>
        </a:p>
      </dsp:txBody>
      <dsp:txXfrm>
        <a:off x="2" y="2209799"/>
        <a:ext cx="3910208" cy="1374699"/>
      </dsp:txXfrm>
    </dsp:sp>
    <dsp:sp modelId="{F5E23255-F49E-2A42-A437-3723C6FAA1D6}">
      <dsp:nvSpPr>
        <dsp:cNvPr id="0" name=""/>
        <dsp:cNvSpPr/>
      </dsp:nvSpPr>
      <dsp:spPr>
        <a:xfrm>
          <a:off x="4571996" y="380989"/>
          <a:ext cx="2756547" cy="2120248"/>
        </a:xfrm>
        <a:prstGeom prst="circularArrow">
          <a:avLst>
            <a:gd name="adj1" fmla="val 4878"/>
            <a:gd name="adj2" fmla="val 312630"/>
            <a:gd name="adj3" fmla="val 3112667"/>
            <a:gd name="adj4" fmla="val 15262627"/>
            <a:gd name="adj5" fmla="val 5691"/>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75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8D2BB96-4CE2-E14A-9E2F-7233319F3864}">
      <dsp:nvSpPr>
        <dsp:cNvPr id="0" name=""/>
        <dsp:cNvSpPr/>
      </dsp:nvSpPr>
      <dsp:spPr>
        <a:xfrm>
          <a:off x="2133594" y="1142996"/>
          <a:ext cx="1948815" cy="1948815"/>
        </a:xfrm>
        <a:prstGeom prst="leftCircularArrow">
          <a:avLst>
            <a:gd name="adj1" fmla="val 6452"/>
            <a:gd name="adj2" fmla="val 429999"/>
            <a:gd name="adj3" fmla="val 10489124"/>
            <a:gd name="adj4" fmla="val 14837806"/>
            <a:gd name="adj5" fmla="val 7527"/>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75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7D330C6-96D4-C64F-9385-1967CFC9F58B}">
      <dsp:nvSpPr>
        <dsp:cNvPr id="0" name=""/>
        <dsp:cNvSpPr/>
      </dsp:nvSpPr>
      <dsp:spPr>
        <a:xfrm>
          <a:off x="3017519" y="0"/>
          <a:ext cx="4526280" cy="1879600"/>
        </a:xfrm>
        <a:prstGeom prst="rightArrow">
          <a:avLst>
            <a:gd name="adj1" fmla="val 75000"/>
            <a:gd name="adj2" fmla="val 50000"/>
          </a:avLst>
        </a:prstGeom>
        <a:solidFill>
          <a:schemeClr val="bg1"/>
        </a:solidFill>
        <a:ln w="38100" cap="flat" cmpd="sng" algn="ctr">
          <a:solidFill>
            <a:schemeClr val="bg2"/>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i="1" kern="1200" dirty="0" smtClean="0"/>
            <a:t>Q=kP, </a:t>
          </a:r>
          <a:r>
            <a:rPr lang="en-US" sz="1600" kern="1200" dirty="0" smtClean="0"/>
            <a:t>where </a:t>
          </a:r>
          <a:r>
            <a:rPr lang="en-US" sz="1600" i="1" kern="1200" dirty="0" smtClean="0"/>
            <a:t>Q, P</a:t>
          </a:r>
          <a:r>
            <a:rPr lang="en-US" sz="1600" kern="1200" dirty="0" smtClean="0"/>
            <a:t> belong to a prime curve</a:t>
          </a:r>
        </a:p>
        <a:p>
          <a:pPr marL="171450" lvl="1" indent="-171450" algn="l" defTabSz="711200">
            <a:lnSpc>
              <a:spcPct val="90000"/>
            </a:lnSpc>
            <a:spcBef>
              <a:spcPct val="0"/>
            </a:spcBef>
            <a:spcAft>
              <a:spcPct val="15000"/>
            </a:spcAft>
            <a:buChar char="••"/>
          </a:pPr>
          <a:r>
            <a:rPr lang="en-US" sz="1600" kern="1200" dirty="0" smtClean="0"/>
            <a:t>Is “easy” to compute </a:t>
          </a:r>
          <a:r>
            <a:rPr lang="en-US" sz="1600" i="1" kern="1200" dirty="0" smtClean="0"/>
            <a:t>Q </a:t>
          </a:r>
          <a:r>
            <a:rPr lang="en-US" sz="1600" kern="1200" dirty="0" smtClean="0"/>
            <a:t>given </a:t>
          </a:r>
          <a:r>
            <a:rPr lang="en-US" sz="1600" i="1" kern="1200" dirty="0" smtClean="0"/>
            <a:t>k </a:t>
          </a:r>
          <a:r>
            <a:rPr lang="en-US" sz="1600" kern="1200" dirty="0" smtClean="0"/>
            <a:t>and </a:t>
          </a:r>
          <a:r>
            <a:rPr lang="en-US" sz="1600" i="1" kern="1200" dirty="0" smtClean="0"/>
            <a:t>P</a:t>
          </a:r>
        </a:p>
        <a:p>
          <a:pPr marL="171450" lvl="1" indent="-171450" algn="l" defTabSz="711200">
            <a:lnSpc>
              <a:spcPct val="90000"/>
            </a:lnSpc>
            <a:spcBef>
              <a:spcPct val="0"/>
            </a:spcBef>
            <a:spcAft>
              <a:spcPct val="15000"/>
            </a:spcAft>
            <a:buChar char="••"/>
          </a:pPr>
          <a:r>
            <a:rPr lang="en-US" sz="1600" kern="1200" dirty="0" smtClean="0"/>
            <a:t>But “hard” to find </a:t>
          </a:r>
          <a:r>
            <a:rPr lang="en-US" sz="1600" i="1" kern="1200" dirty="0" smtClean="0"/>
            <a:t>k</a:t>
          </a:r>
          <a:r>
            <a:rPr lang="en-US" sz="1600" kern="1200" dirty="0" smtClean="0"/>
            <a:t> given </a:t>
          </a:r>
          <a:r>
            <a:rPr lang="en-US" sz="1600" i="1" kern="1200" dirty="0" smtClean="0"/>
            <a:t>Q, </a:t>
          </a:r>
          <a:r>
            <a:rPr lang="en-US" sz="1600" kern="1200" dirty="0" smtClean="0"/>
            <a:t>and </a:t>
          </a:r>
          <a:r>
            <a:rPr lang="en-US" sz="1600" i="1" kern="1200" dirty="0" smtClean="0"/>
            <a:t>P</a:t>
          </a:r>
        </a:p>
        <a:p>
          <a:pPr marL="171450" lvl="1" indent="-171450" algn="l" defTabSz="711200">
            <a:lnSpc>
              <a:spcPct val="90000"/>
            </a:lnSpc>
            <a:spcBef>
              <a:spcPct val="0"/>
            </a:spcBef>
            <a:spcAft>
              <a:spcPct val="15000"/>
            </a:spcAft>
            <a:buChar char="••"/>
          </a:pPr>
          <a:r>
            <a:rPr lang="en-US" sz="1600" kern="1200" dirty="0" smtClean="0"/>
            <a:t>Known as the elliptic curve logarithm problem</a:t>
          </a:r>
        </a:p>
      </dsp:txBody>
      <dsp:txXfrm>
        <a:off x="3017519" y="0"/>
        <a:ext cx="4526280" cy="1879600"/>
      </dsp:txXfrm>
    </dsp:sp>
    <dsp:sp modelId="{2853AFA9-369E-FB4A-8EC0-DA8709AE940B}">
      <dsp:nvSpPr>
        <dsp:cNvPr id="0" name=""/>
        <dsp:cNvSpPr/>
      </dsp:nvSpPr>
      <dsp:spPr>
        <a:xfrm>
          <a:off x="0" y="0"/>
          <a:ext cx="3017520" cy="1879600"/>
        </a:xfrm>
        <a:prstGeom prst="roundRect">
          <a:avLst/>
        </a:prstGeom>
        <a:solidFill>
          <a:schemeClr val="accent1"/>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effectLst>
                <a:outerShdw blurRad="38100" dist="38100" dir="2700000" algn="tl">
                  <a:srgbClr val="000000">
                    <a:alpha val="43137"/>
                  </a:srgbClr>
                </a:outerShdw>
              </a:effectLst>
            </a:rPr>
            <a:t>To form a cryptographic system using elliptic curves, we need to find a “hard problem” corresponding to factoring the product of two primes or taking the discrete logarithm</a:t>
          </a:r>
          <a:endParaRPr lang="en-US" sz="1600" kern="1200" dirty="0">
            <a:effectLst>
              <a:outerShdw blurRad="38100" dist="38100" dir="2700000" algn="tl">
                <a:srgbClr val="000000">
                  <a:alpha val="43137"/>
                </a:srgbClr>
              </a:outerShdw>
            </a:effectLst>
          </a:endParaRPr>
        </a:p>
      </dsp:txBody>
      <dsp:txXfrm>
        <a:off x="0" y="0"/>
        <a:ext cx="3017520" cy="1879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6C914AB1-A579-2F42-995D-A924F462C005}"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charset="-128"/>
        <a:cs typeface="MS PGothic"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p:sp>
      <p:sp>
        <p:nvSpPr>
          <p:cNvPr id="3174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charset="-128"/>
                <a:cs typeface="MS PGothic" charset="-128"/>
              </a:rPr>
              <a:t> This chapter begins with a description of one of the earliest and simplest PKCS: Diffie-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Hellman key exchange. The chapter then looks at another important scheme, the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Elgamal PKCS. Next, we look at the increasingly important PKCS known as elliptic</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curve cryptography. Finally, the use of public-key algorithms for pseudorandom number</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generation is examined.</a:t>
            </a:r>
            <a:endParaRPr lang="en-US" dirty="0" smtClean="0">
              <a:latin typeface="Arial" panose="020B0604020202020204" pitchFamily="34" charset="0"/>
              <a:ea typeface="MS PGothic" charset="-128"/>
              <a:cs typeface="MS PGothic"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kern="1200" baseline="0" dirty="0" smtClean="0">
                <a:solidFill>
                  <a:schemeClr val="tx1"/>
                </a:solidFill>
                <a:latin typeface="Arial" panose="020B0604020202020204" pitchFamily="34" charset="0"/>
                <a:ea typeface="MS PGothic" charset="-128"/>
                <a:cs typeface="MS PGothic" charset="-128"/>
              </a:rPr>
              <a:t>Recall from Chapter 4 that an abelian group G , sometimes denoted by {G ,</a:t>
            </a:r>
            <a:r>
              <a:rPr lang="en-US" sz="6000" b="0" kern="1200" baseline="30000" dirty="0" smtClean="0">
                <a:solidFill>
                  <a:schemeClr val="tx1"/>
                </a:solidFill>
                <a:latin typeface="Arial" panose="020B0604020202020204" pitchFamily="34" charset="0"/>
                <a:ea typeface="MS PGothic" charset="-128"/>
                <a:cs typeface="MS PGothic" charset="-128"/>
              </a:rPr>
              <a:t> </a:t>
            </a:r>
            <a:r>
              <a:rPr lang="en-US" sz="6000" b="0" i="1" kern="1200" baseline="30000" dirty="0" smtClean="0">
                <a:solidFill>
                  <a:schemeClr val="tx1"/>
                </a:solidFill>
                <a:latin typeface="Wingdings" panose="05000000000000000000"/>
                <a:ea typeface="Wingdings" panose="05000000000000000000"/>
                <a:cs typeface="Wingdings" panose="05000000000000000000"/>
              </a:rPr>
              <a:t>.</a:t>
            </a:r>
            <a:r>
              <a:rPr lang="en-US" sz="6000" b="0" kern="1200" baseline="30000" dirty="0" smtClean="0">
                <a:solidFill>
                  <a:schemeClr val="tx1"/>
                </a:solidFill>
                <a:latin typeface="Arial" panose="020B0604020202020204" pitchFamily="34" charset="0"/>
                <a:ea typeface="MS PGothic" charset="-128"/>
                <a:cs typeface="MS PGothic" charset="-128"/>
              </a:rPr>
              <a:t>  </a:t>
            </a:r>
            <a:r>
              <a:rPr lang="en-US" sz="1200" b="0" kern="1200" baseline="0" dirty="0" smtClean="0">
                <a:solidFill>
                  <a:schemeClr val="tx1"/>
                </a:solidFill>
                <a:latin typeface="Arial" panose="020B0604020202020204" pitchFamily="34" charset="0"/>
                <a:ea typeface="MS PGothic" charset="-128"/>
                <a:cs typeface="MS PGothic" charset="-128"/>
              </a:rPr>
              <a:t>}, is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 set of elements with a binary operation, denoted by </a:t>
            </a:r>
            <a:r>
              <a:rPr lang="en-US" sz="1200" b="0"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kern="1200" baseline="30000" dirty="0" smtClean="0">
                <a:solidFill>
                  <a:schemeClr val="tx1"/>
                </a:solidFill>
                <a:latin typeface="Arial" panose="020B0604020202020204" pitchFamily="34" charset="0"/>
                <a:ea typeface="MS PGothic" charset="-128"/>
                <a:cs typeface="MS PGothic" charset="-128"/>
              </a:rPr>
              <a:t> </a:t>
            </a:r>
            <a:r>
              <a:rPr lang="en-US" sz="1200" b="0" kern="1200" baseline="0" dirty="0" smtClean="0">
                <a:solidFill>
                  <a:schemeClr val="tx1"/>
                </a:solidFill>
                <a:latin typeface="Arial" panose="020B0604020202020204" pitchFamily="34" charset="0"/>
                <a:ea typeface="MS PGothic" charset="-128"/>
                <a:cs typeface="MS PGothic" charset="-128"/>
              </a:rPr>
              <a:t>  , that associates to each</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ordered pair </a:t>
            </a:r>
            <a:r>
              <a:rPr lang="en-US" sz="1200" b="0" i="1" kern="1200" baseline="0" dirty="0" smtClean="0">
                <a:solidFill>
                  <a:schemeClr val="tx1"/>
                </a:solidFill>
                <a:latin typeface="Arial" panose="020B0604020202020204" pitchFamily="34" charset="0"/>
                <a:ea typeface="MS PGothic" charset="-128"/>
                <a:cs typeface="MS PGothic" charset="-128"/>
              </a:rPr>
              <a:t>(a , b ) </a:t>
            </a:r>
            <a:r>
              <a:rPr lang="en-US" sz="1200" b="0" kern="1200" baseline="0" dirty="0" smtClean="0">
                <a:solidFill>
                  <a:schemeClr val="tx1"/>
                </a:solidFill>
                <a:latin typeface="Arial" panose="020B0604020202020204" pitchFamily="34" charset="0"/>
                <a:ea typeface="MS PGothic" charset="-128"/>
                <a:cs typeface="MS PGothic" charset="-128"/>
              </a:rPr>
              <a:t>of elements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an element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b ) </a:t>
            </a:r>
            <a:r>
              <a:rPr lang="en-US" sz="1200" b="0" kern="1200" baseline="0" dirty="0" smtClean="0">
                <a:solidFill>
                  <a:schemeClr val="tx1"/>
                </a:solidFill>
                <a:latin typeface="Arial" panose="020B0604020202020204" pitchFamily="34" charset="0"/>
                <a:ea typeface="MS PGothic" charset="-128"/>
                <a:cs typeface="MS PGothic" charset="-128"/>
              </a:rPr>
              <a:t>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 such that the following</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axioms are obeyed:</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(A1) Closure:  If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and </a:t>
            </a:r>
            <a:r>
              <a:rPr lang="en-US" sz="1200" b="0" i="1" kern="1200" baseline="0" dirty="0" smtClean="0">
                <a:solidFill>
                  <a:schemeClr val="tx1"/>
                </a:solidFill>
                <a:latin typeface="Arial" panose="020B0604020202020204" pitchFamily="34" charset="0"/>
                <a:ea typeface="MS PGothic" charset="-128"/>
                <a:cs typeface="MS PGothic" charset="-128"/>
              </a:rPr>
              <a:t>b</a:t>
            </a:r>
            <a:r>
              <a:rPr lang="en-US" sz="1200" b="0" kern="1200" baseline="0" dirty="0" smtClean="0">
                <a:solidFill>
                  <a:schemeClr val="tx1"/>
                </a:solidFill>
                <a:latin typeface="Arial" panose="020B0604020202020204" pitchFamily="34" charset="0"/>
                <a:ea typeface="MS PGothic" charset="-128"/>
                <a:cs typeface="MS PGothic" charset="-128"/>
              </a:rPr>
              <a:t>  belong to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 then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b  </a:t>
            </a:r>
            <a:r>
              <a:rPr lang="en-US" sz="1200" b="0" kern="1200" baseline="0" dirty="0" smtClean="0">
                <a:solidFill>
                  <a:schemeClr val="tx1"/>
                </a:solidFill>
                <a:latin typeface="Arial" panose="020B0604020202020204" pitchFamily="34" charset="0"/>
                <a:ea typeface="MS PGothic" charset="-128"/>
                <a:cs typeface="MS PGothic" charset="-128"/>
              </a:rPr>
              <a:t>is also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(A2) Associative: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(b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c ) =  (a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b )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c  </a:t>
            </a:r>
            <a:r>
              <a:rPr lang="en-US" sz="1200" b="0" kern="1200" baseline="0" dirty="0" smtClean="0">
                <a:solidFill>
                  <a:schemeClr val="tx1"/>
                </a:solidFill>
                <a:latin typeface="Arial" panose="020B0604020202020204" pitchFamily="34" charset="0"/>
                <a:ea typeface="MS PGothic" charset="-128"/>
                <a:cs typeface="MS PGothic" charset="-128"/>
              </a:rPr>
              <a:t>for all </a:t>
            </a:r>
            <a:r>
              <a:rPr lang="en-US" sz="1200" b="0" i="1" kern="1200" baseline="0" dirty="0" smtClean="0">
                <a:solidFill>
                  <a:schemeClr val="tx1"/>
                </a:solidFill>
                <a:latin typeface="Arial" panose="020B0604020202020204" pitchFamily="34" charset="0"/>
                <a:ea typeface="MS PGothic" charset="-128"/>
                <a:cs typeface="MS PGothic" charset="-128"/>
              </a:rPr>
              <a:t>a , b , c  </a:t>
            </a:r>
            <a:r>
              <a:rPr lang="en-US" sz="1200" b="0" kern="1200" baseline="0" dirty="0" smtClean="0">
                <a:solidFill>
                  <a:schemeClr val="tx1"/>
                </a:solidFill>
                <a:latin typeface="Arial" panose="020B0604020202020204" pitchFamily="34" charset="0"/>
                <a:ea typeface="MS PGothic" charset="-128"/>
                <a:cs typeface="MS PGothic" charset="-128"/>
              </a:rPr>
              <a:t>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(A3) Identity element:  There is an element </a:t>
            </a:r>
            <a:r>
              <a:rPr lang="en-US" sz="1200" b="0" i="1" kern="1200" baseline="0" dirty="0" smtClean="0">
                <a:solidFill>
                  <a:schemeClr val="tx1"/>
                </a:solidFill>
                <a:latin typeface="Arial" panose="020B0604020202020204" pitchFamily="34" charset="0"/>
                <a:ea typeface="MS PGothic" charset="-128"/>
                <a:cs typeface="MS PGothic" charset="-128"/>
              </a:rPr>
              <a:t>e</a:t>
            </a:r>
            <a:r>
              <a:rPr lang="en-US" sz="1200" b="0" kern="1200" baseline="0" dirty="0" smtClean="0">
                <a:solidFill>
                  <a:schemeClr val="tx1"/>
                </a:solidFill>
                <a:latin typeface="Arial" panose="020B0604020202020204" pitchFamily="34" charset="0"/>
                <a:ea typeface="MS PGothic" charset="-128"/>
                <a:cs typeface="MS PGothic" charset="-128"/>
              </a:rPr>
              <a:t>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such that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e =  e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a = a</a:t>
            </a:r>
            <a:endParaRPr lang="en-US" sz="1200" b="0" i="1"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 for all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(A4) Inverse element:  For each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there is an element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kern="1200" baseline="0" dirty="0" smtClean="0">
                <a:solidFill>
                  <a:schemeClr val="tx1"/>
                </a:solidFill>
                <a:latin typeface="Arial" panose="020B0604020202020204" pitchFamily="34" charset="0"/>
                <a:ea typeface="MS PGothic" charset="-128"/>
                <a:cs typeface="MS PGothic" charset="-128"/>
              </a:rPr>
              <a:t>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such that</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a′ = 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a =  e.</a:t>
            </a:r>
            <a:endParaRPr lang="en-US" sz="1200" b="0" i="1"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(A5) Commutative: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b = b </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30000" dirty="0" smtClean="0">
                <a:solidFill>
                  <a:schemeClr val="tx1"/>
                </a:solidFill>
                <a:latin typeface="Wingdings" panose="05000000000000000000"/>
                <a:ea typeface="Wingdings" panose="05000000000000000000"/>
                <a:cs typeface="Wingdings" panose="05000000000000000000"/>
              </a:rPr>
              <a:t>.</a:t>
            </a:r>
            <a:r>
              <a:rPr lang="en-US" sz="1200" b="0" i="1" kern="1200" baseline="30000" dirty="0" smtClean="0">
                <a:solidFill>
                  <a:schemeClr val="tx1"/>
                </a:solidFill>
                <a:latin typeface="Arial" panose="020B0604020202020204" pitchFamily="34" charset="0"/>
                <a:ea typeface="MS PGothic" charset="-128"/>
                <a:cs typeface="MS PGothic" charset="-128"/>
              </a:rPr>
              <a:t> </a:t>
            </a:r>
            <a:r>
              <a:rPr lang="en-US" sz="1200" b="0" i="1" kern="1200" baseline="0" dirty="0" smtClean="0">
                <a:solidFill>
                  <a:schemeClr val="tx1"/>
                </a:solidFill>
                <a:latin typeface="Arial" panose="020B0604020202020204" pitchFamily="34" charset="0"/>
                <a:ea typeface="MS PGothic" charset="-128"/>
                <a:cs typeface="MS PGothic" charset="-128"/>
              </a:rPr>
              <a:t> a  </a:t>
            </a:r>
            <a:r>
              <a:rPr lang="en-US" sz="1200" b="0" kern="1200" baseline="0" dirty="0" smtClean="0">
                <a:solidFill>
                  <a:schemeClr val="tx1"/>
                </a:solidFill>
                <a:latin typeface="Arial" panose="020B0604020202020204" pitchFamily="34" charset="0"/>
                <a:ea typeface="MS PGothic" charset="-128"/>
                <a:cs typeface="MS PGothic" charset="-128"/>
              </a:rPr>
              <a:t>for all </a:t>
            </a:r>
            <a:r>
              <a:rPr lang="en-US" sz="1200" b="0" i="1" kern="1200" baseline="0" dirty="0" smtClean="0">
                <a:solidFill>
                  <a:schemeClr val="tx1"/>
                </a:solidFill>
                <a:latin typeface="Arial" panose="020B0604020202020204" pitchFamily="34" charset="0"/>
                <a:ea typeface="MS PGothic" charset="-128"/>
                <a:cs typeface="MS PGothic" charset="-128"/>
              </a:rPr>
              <a:t>a , b</a:t>
            </a:r>
            <a:r>
              <a:rPr lang="en-US" sz="1200" b="0" kern="1200" baseline="0" dirty="0" smtClean="0">
                <a:solidFill>
                  <a:schemeClr val="tx1"/>
                </a:solidFill>
                <a:latin typeface="Arial" panose="020B0604020202020204" pitchFamily="34" charset="0"/>
                <a:ea typeface="MS PGothic" charset="-128"/>
                <a:cs typeface="MS PGothic" charset="-128"/>
              </a:rPr>
              <a:t>  in </a:t>
            </a:r>
            <a:r>
              <a:rPr lang="en-US" sz="1200" b="0" i="1" kern="1200" baseline="0" dirty="0" smtClean="0">
                <a:solidFill>
                  <a:schemeClr val="tx1"/>
                </a:solidFill>
                <a:latin typeface="Arial" panose="020B0604020202020204" pitchFamily="34" charset="0"/>
                <a:ea typeface="MS PGothic" charset="-128"/>
                <a:cs typeface="MS PGothic" charset="-128"/>
              </a:rPr>
              <a:t>G</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b="0"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8322C68-9874-644A-8088-FCCBDC624BBF}" type="slidenum">
              <a:rPr lang="en-AU">
                <a:latin typeface="Arial" panose="020B0604020202020204" pitchFamily="34" charset="0"/>
              </a:rPr>
            </a:fld>
            <a:endParaRPr lang="en-AU" dirty="0">
              <a:latin typeface="Arial" panose="020B0604020202020204" pitchFamily="34" charset="0"/>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r>
              <a:rPr lang="en-US" sz="1200" b="0" kern="1200" baseline="0" dirty="0" smtClean="0">
                <a:solidFill>
                  <a:schemeClr val="tx1"/>
                </a:solidFill>
                <a:latin typeface="Arial" panose="020B0604020202020204" pitchFamily="34" charset="0"/>
                <a:ea typeface="MS PGothic" charset="-128"/>
                <a:cs typeface="MS PGothic" charset="-128"/>
              </a:rPr>
              <a:t>Elliptic curves are not ellipses. They are so named because they are described by</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cubic equations, similar to those used for calculating the circumference of an ellipse.</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In general, cubic equations for elliptic curves take the following form, known as a</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Weierstrass equation:</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i="1" kern="1200" baseline="0" dirty="0" smtClean="0">
                <a:solidFill>
                  <a:schemeClr val="tx1"/>
                </a:solidFill>
                <a:latin typeface="Arial" panose="020B0604020202020204" pitchFamily="34" charset="0"/>
                <a:ea typeface="MS PGothic" charset="-128"/>
                <a:cs typeface="MS PGothic" charset="-128"/>
              </a:rPr>
              <a:t>y</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i="1" kern="1200" baseline="0" dirty="0" smtClean="0">
                <a:solidFill>
                  <a:schemeClr val="tx1"/>
                </a:solidFill>
                <a:latin typeface="Arial" panose="020B0604020202020204" pitchFamily="34" charset="0"/>
                <a:ea typeface="MS PGothic" charset="-128"/>
                <a:cs typeface="MS PGothic" charset="-128"/>
              </a:rPr>
              <a:t> + axy + by = x</a:t>
            </a:r>
            <a:r>
              <a:rPr lang="en-US" sz="1200" b="0" i="1" kern="1200" baseline="30000" dirty="0" smtClean="0">
                <a:solidFill>
                  <a:schemeClr val="tx1"/>
                </a:solidFill>
                <a:latin typeface="Arial" panose="020B0604020202020204" pitchFamily="34" charset="0"/>
                <a:ea typeface="MS PGothic" charset="-128"/>
                <a:cs typeface="MS PGothic" charset="-128"/>
              </a:rPr>
              <a:t>3</a:t>
            </a:r>
            <a:r>
              <a:rPr lang="en-US" sz="1200" b="0" i="1" kern="1200" baseline="0" dirty="0" smtClean="0">
                <a:solidFill>
                  <a:schemeClr val="tx1"/>
                </a:solidFill>
                <a:latin typeface="Arial" panose="020B0604020202020204" pitchFamily="34" charset="0"/>
                <a:ea typeface="MS PGothic" charset="-128"/>
                <a:cs typeface="MS PGothic" charset="-128"/>
              </a:rPr>
              <a:t> + cx</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i="1" kern="1200" baseline="0" dirty="0" smtClean="0">
                <a:solidFill>
                  <a:schemeClr val="tx1"/>
                </a:solidFill>
                <a:latin typeface="Arial" panose="020B0604020202020204" pitchFamily="34" charset="0"/>
                <a:ea typeface="MS PGothic" charset="-128"/>
                <a:cs typeface="MS PGothic" charset="-128"/>
              </a:rPr>
              <a:t> + dx + e</a:t>
            </a:r>
            <a:endParaRPr lang="en-US" sz="1200" b="0" i="1"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 where </a:t>
            </a:r>
            <a:r>
              <a:rPr lang="en-US" sz="1200" b="0" i="1" kern="1200" baseline="0" dirty="0" smtClean="0">
                <a:solidFill>
                  <a:schemeClr val="tx1"/>
                </a:solidFill>
                <a:latin typeface="Arial" panose="020B0604020202020204" pitchFamily="34" charset="0"/>
                <a:ea typeface="MS PGothic" charset="-128"/>
                <a:cs typeface="MS PGothic" charset="-128"/>
              </a:rPr>
              <a:t>a , b , c , d , e  </a:t>
            </a:r>
            <a:r>
              <a:rPr lang="en-US" sz="1200" b="0" kern="1200" baseline="0" dirty="0" smtClean="0">
                <a:solidFill>
                  <a:schemeClr val="tx1"/>
                </a:solidFill>
                <a:latin typeface="Arial" panose="020B0604020202020204" pitchFamily="34" charset="0"/>
                <a:ea typeface="MS PGothic" charset="-128"/>
                <a:cs typeface="MS PGothic" charset="-128"/>
              </a:rPr>
              <a:t>are real numbers and </a:t>
            </a:r>
            <a:r>
              <a:rPr lang="en-US" sz="1200" b="0" i="1" kern="1200" baseline="0" dirty="0" smtClean="0">
                <a:solidFill>
                  <a:schemeClr val="tx1"/>
                </a:solidFill>
                <a:latin typeface="Arial" panose="020B0604020202020204" pitchFamily="34" charset="0"/>
                <a:ea typeface="MS PGothic" charset="-128"/>
                <a:cs typeface="MS PGothic" charset="-128"/>
              </a:rPr>
              <a:t>x</a:t>
            </a:r>
            <a:r>
              <a:rPr lang="en-US" sz="1200" b="0" kern="1200" baseline="0" dirty="0" smtClean="0">
                <a:solidFill>
                  <a:schemeClr val="tx1"/>
                </a:solidFill>
                <a:latin typeface="Arial" panose="020B0604020202020204" pitchFamily="34" charset="0"/>
                <a:ea typeface="MS PGothic" charset="-128"/>
                <a:cs typeface="MS PGothic" charset="-128"/>
              </a:rPr>
              <a:t>  and </a:t>
            </a:r>
            <a:r>
              <a:rPr lang="en-US" sz="1200" b="0" i="1" kern="1200" baseline="0" dirty="0" smtClean="0">
                <a:solidFill>
                  <a:schemeClr val="tx1"/>
                </a:solidFill>
                <a:latin typeface="Arial" panose="020B0604020202020204" pitchFamily="34" charset="0"/>
                <a:ea typeface="MS PGothic" charset="-128"/>
                <a:cs typeface="MS PGothic" charset="-128"/>
              </a:rPr>
              <a:t>y</a:t>
            </a:r>
            <a:r>
              <a:rPr lang="en-US" sz="1200" b="0" kern="1200" baseline="0" dirty="0" smtClean="0">
                <a:solidFill>
                  <a:schemeClr val="tx1"/>
                </a:solidFill>
                <a:latin typeface="Arial" panose="020B0604020202020204" pitchFamily="34" charset="0"/>
                <a:ea typeface="MS PGothic" charset="-128"/>
                <a:cs typeface="MS PGothic" charset="-128"/>
              </a:rPr>
              <a:t>  take on values in the real numbers.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 For our purpose, it is sufficient to limit ourselves to equations of the form</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y</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kern="1200" baseline="0" dirty="0" smtClean="0">
                <a:solidFill>
                  <a:schemeClr val="tx1"/>
                </a:solidFill>
                <a:latin typeface="Arial" panose="020B0604020202020204" pitchFamily="34" charset="0"/>
                <a:ea typeface="MS PGothic" charset="-128"/>
                <a:cs typeface="MS PGothic" charset="-128"/>
              </a:rPr>
              <a:t> = x</a:t>
            </a:r>
            <a:r>
              <a:rPr lang="en-US" sz="1200" b="0" i="1" kern="1200" baseline="30000" dirty="0" smtClean="0">
                <a:solidFill>
                  <a:schemeClr val="tx1"/>
                </a:solidFill>
                <a:latin typeface="Arial" panose="020B0604020202020204" pitchFamily="34" charset="0"/>
                <a:ea typeface="MS PGothic" charset="-128"/>
                <a:cs typeface="MS PGothic" charset="-128"/>
              </a:rPr>
              <a:t>3</a:t>
            </a:r>
            <a:r>
              <a:rPr lang="en-US" sz="1200" b="0" kern="1200" baseline="0" dirty="0" smtClean="0">
                <a:solidFill>
                  <a:schemeClr val="tx1"/>
                </a:solidFill>
                <a:latin typeface="Arial" panose="020B0604020202020204" pitchFamily="34" charset="0"/>
                <a:ea typeface="MS PGothic" charset="-128"/>
                <a:cs typeface="MS PGothic" charset="-128"/>
              </a:rPr>
              <a:t> + ax + b </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Such equations are said to be cubic, or of degree 3, because the highest</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exponent they contain is a 3. Also included in the definition of an elliptic curve is a</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single element denoted O  and called the point at infinity  or the zero point , which we</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discuss subsequently. To plot such a curve, we need to compute</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i="1" kern="1200" baseline="0" dirty="0" smtClean="0">
                <a:solidFill>
                  <a:schemeClr val="tx1"/>
                </a:solidFill>
                <a:latin typeface="Arial" panose="020B0604020202020204" pitchFamily="34" charset="0"/>
                <a:ea typeface="MS PGothic" charset="-128"/>
                <a:cs typeface="MS PGothic" charset="-128"/>
              </a:rPr>
              <a:t>y = √x</a:t>
            </a:r>
            <a:r>
              <a:rPr lang="en-US" sz="1200" b="0" i="1" kern="1200" baseline="30000" dirty="0" smtClean="0">
                <a:solidFill>
                  <a:schemeClr val="tx1"/>
                </a:solidFill>
                <a:latin typeface="Arial" panose="020B0604020202020204" pitchFamily="34" charset="0"/>
                <a:ea typeface="MS PGothic" charset="-128"/>
                <a:cs typeface="MS PGothic" charset="-128"/>
              </a:rPr>
              <a:t>3</a:t>
            </a:r>
            <a:r>
              <a:rPr lang="en-US" sz="1200" b="0" i="1" kern="1200" baseline="0" dirty="0" smtClean="0">
                <a:solidFill>
                  <a:schemeClr val="tx1"/>
                </a:solidFill>
                <a:latin typeface="Arial" panose="020B0604020202020204" pitchFamily="34" charset="0"/>
                <a:ea typeface="MS PGothic" charset="-128"/>
                <a:cs typeface="MS PGothic" charset="-128"/>
              </a:rPr>
              <a:t> + ax + b</a:t>
            </a:r>
            <a:endParaRPr lang="en-US" sz="1200" b="0" i="1"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For given values of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and </a:t>
            </a:r>
            <a:r>
              <a:rPr lang="en-US" sz="1200" b="0" i="1" kern="1200" baseline="0" dirty="0" smtClean="0">
                <a:solidFill>
                  <a:schemeClr val="tx1"/>
                </a:solidFill>
                <a:latin typeface="Arial" panose="020B0604020202020204" pitchFamily="34" charset="0"/>
                <a:ea typeface="MS PGothic" charset="-128"/>
                <a:cs typeface="MS PGothic" charset="-128"/>
              </a:rPr>
              <a:t>b</a:t>
            </a:r>
            <a:r>
              <a:rPr lang="en-US" sz="1200" b="0" kern="1200" baseline="0" dirty="0" smtClean="0">
                <a:solidFill>
                  <a:schemeClr val="tx1"/>
                </a:solidFill>
                <a:latin typeface="Arial" panose="020B0604020202020204" pitchFamily="34" charset="0"/>
                <a:ea typeface="MS PGothic" charset="-128"/>
                <a:cs typeface="MS PGothic" charset="-128"/>
              </a:rPr>
              <a:t> , the plot consists of positive and negative values of </a:t>
            </a:r>
            <a:r>
              <a:rPr lang="en-US" sz="1200" b="0" i="1" kern="1200" baseline="0" dirty="0" smtClean="0">
                <a:solidFill>
                  <a:schemeClr val="tx1"/>
                </a:solidFill>
                <a:latin typeface="Arial" panose="020B0604020202020204" pitchFamily="34" charset="0"/>
                <a:ea typeface="MS PGothic" charset="-128"/>
                <a:cs typeface="MS PGothic" charset="-128"/>
              </a:rPr>
              <a:t>y</a:t>
            </a:r>
            <a:r>
              <a:rPr lang="en-US" sz="1200" b="0" kern="1200" baseline="0" dirty="0" smtClean="0">
                <a:solidFill>
                  <a:schemeClr val="tx1"/>
                </a:solidFill>
                <a:latin typeface="Arial" panose="020B0604020202020204" pitchFamily="34" charset="0"/>
                <a:ea typeface="MS PGothic" charset="-128"/>
                <a:cs typeface="MS PGothic" charset="-128"/>
              </a:rPr>
              <a:t>  for</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each value of </a:t>
            </a:r>
            <a:r>
              <a:rPr lang="en-US" sz="1200" b="0" i="1" kern="1200" baseline="0" dirty="0" smtClean="0">
                <a:solidFill>
                  <a:schemeClr val="tx1"/>
                </a:solidFill>
                <a:latin typeface="Arial" panose="020B0604020202020204" pitchFamily="34" charset="0"/>
                <a:ea typeface="MS PGothic" charset="-128"/>
                <a:cs typeface="MS PGothic" charset="-128"/>
              </a:rPr>
              <a:t>x </a:t>
            </a:r>
            <a:r>
              <a:rPr lang="en-US" sz="1200" b="0" kern="1200" baseline="0" dirty="0" smtClean="0">
                <a:solidFill>
                  <a:schemeClr val="tx1"/>
                </a:solidFill>
                <a:latin typeface="Arial" panose="020B0604020202020204" pitchFamily="34" charset="0"/>
                <a:ea typeface="MS PGothic" charset="-128"/>
                <a:cs typeface="MS PGothic" charset="-128"/>
              </a:rPr>
              <a:t>. Thus, each curve is symmetric about </a:t>
            </a:r>
            <a:r>
              <a:rPr lang="en-US" sz="1200" b="0" i="1" kern="1200" baseline="0" dirty="0" smtClean="0">
                <a:solidFill>
                  <a:schemeClr val="tx1"/>
                </a:solidFill>
                <a:latin typeface="Arial" panose="020B0604020202020204" pitchFamily="34" charset="0"/>
                <a:ea typeface="MS PGothic" charset="-128"/>
                <a:cs typeface="MS PGothic" charset="-128"/>
              </a:rPr>
              <a:t>y =  0</a:t>
            </a:r>
            <a:r>
              <a:rPr lang="en-US" sz="1200" b="0" kern="1200" baseline="0" dirty="0" smtClean="0">
                <a:solidFill>
                  <a:schemeClr val="tx1"/>
                </a:solidFill>
                <a:latin typeface="Arial" panose="020B0604020202020204" pitchFamily="34" charset="0"/>
                <a:ea typeface="MS PGothic" charset="-128"/>
                <a:cs typeface="MS PGothic" charset="-128"/>
              </a:rPr>
              <a:t>. Figure 10.4 shows two</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examples of elliptic curves. As you can see, the formula sometimes produces weird looking</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curves.</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Now, consider the set of points E(</a:t>
            </a:r>
            <a:r>
              <a:rPr lang="en-US" sz="1200" b="0" i="1" kern="1200" baseline="0" dirty="0" smtClean="0">
                <a:solidFill>
                  <a:schemeClr val="tx1"/>
                </a:solidFill>
                <a:latin typeface="Arial" panose="020B0604020202020204" pitchFamily="34" charset="0"/>
                <a:ea typeface="MS PGothic" charset="-128"/>
                <a:cs typeface="MS PGothic" charset="-128"/>
              </a:rPr>
              <a:t>a , b </a:t>
            </a:r>
            <a:r>
              <a:rPr lang="en-US" sz="1200" b="0" kern="1200" baseline="0" dirty="0" smtClean="0">
                <a:solidFill>
                  <a:schemeClr val="tx1"/>
                </a:solidFill>
                <a:latin typeface="Arial" panose="020B0604020202020204" pitchFamily="34" charset="0"/>
                <a:ea typeface="MS PGothic" charset="-128"/>
                <a:cs typeface="MS PGothic" charset="-128"/>
              </a:rPr>
              <a:t>) consisting of all of the points (</a:t>
            </a:r>
            <a:r>
              <a:rPr lang="en-US" sz="1200" b="0" i="1" kern="1200" baseline="0" dirty="0" smtClean="0">
                <a:solidFill>
                  <a:schemeClr val="tx1"/>
                </a:solidFill>
                <a:latin typeface="Arial" panose="020B0604020202020204" pitchFamily="34" charset="0"/>
                <a:ea typeface="MS PGothic" charset="-128"/>
                <a:cs typeface="MS PGothic" charset="-128"/>
              </a:rPr>
              <a:t>x , y </a:t>
            </a:r>
            <a:r>
              <a:rPr lang="en-US" sz="1200" b="0" kern="1200" baseline="0" dirty="0" smtClean="0">
                <a:solidFill>
                  <a:schemeClr val="tx1"/>
                </a:solidFill>
                <a:latin typeface="Arial" panose="020B0604020202020204" pitchFamily="34" charset="0"/>
                <a:ea typeface="MS PGothic" charset="-128"/>
                <a:cs typeface="MS PGothic" charset="-128"/>
              </a:rPr>
              <a:t>) that</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satisfy Equation (10.1) together with the element O . Using a different value of the</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pair (</a:t>
            </a:r>
            <a:r>
              <a:rPr lang="en-US" sz="1200" b="0" i="1" kern="1200" baseline="0" dirty="0" smtClean="0">
                <a:solidFill>
                  <a:schemeClr val="tx1"/>
                </a:solidFill>
                <a:latin typeface="Arial" panose="020B0604020202020204" pitchFamily="34" charset="0"/>
                <a:ea typeface="MS PGothic" charset="-128"/>
                <a:cs typeface="MS PGothic" charset="-128"/>
              </a:rPr>
              <a:t>a , b </a:t>
            </a:r>
            <a:r>
              <a:rPr lang="en-US" sz="1200" b="0" kern="1200" baseline="0" dirty="0" smtClean="0">
                <a:solidFill>
                  <a:schemeClr val="tx1"/>
                </a:solidFill>
                <a:latin typeface="Arial" panose="020B0604020202020204" pitchFamily="34" charset="0"/>
                <a:ea typeface="MS PGothic" charset="-128"/>
                <a:cs typeface="MS PGothic" charset="-128"/>
              </a:rPr>
              <a:t>) results in a different set E(</a:t>
            </a:r>
            <a:r>
              <a:rPr lang="en-US" sz="1200" b="0" i="1" kern="1200" baseline="0" dirty="0" smtClean="0">
                <a:solidFill>
                  <a:schemeClr val="tx1"/>
                </a:solidFill>
                <a:latin typeface="Arial" panose="020B0604020202020204" pitchFamily="34" charset="0"/>
                <a:ea typeface="MS PGothic" charset="-128"/>
                <a:cs typeface="MS PGothic" charset="-128"/>
              </a:rPr>
              <a:t>a , b </a:t>
            </a:r>
            <a:r>
              <a:rPr lang="en-US" sz="1200" b="0" kern="1200" baseline="0" dirty="0" smtClean="0">
                <a:solidFill>
                  <a:schemeClr val="tx1"/>
                </a:solidFill>
                <a:latin typeface="Arial" panose="020B0604020202020204" pitchFamily="34" charset="0"/>
                <a:ea typeface="MS PGothic" charset="-128"/>
                <a:cs typeface="MS PGothic" charset="-128"/>
              </a:rPr>
              <a:t>). Using this terminology, the two curves in</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Figure 10.4 depict the sets E(- 1, 0) and E(1, 1), respectively.</a:t>
            </a:r>
            <a:endParaRPr lang="en-US" b="0" dirty="0">
              <a:latin typeface="Arial" panose="020B0604020202020204" pitchFamily="34" charset="0"/>
              <a:ea typeface="MS PGothic" charset="-128"/>
              <a:cs typeface="MS PGothic"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CE1235B-B76C-1A4B-A072-7358DF9085DE}" type="slidenum">
              <a:rPr lang="en-AU">
                <a:latin typeface="Arial" panose="020B0604020202020204" pitchFamily="34" charset="0"/>
              </a:rPr>
            </a:fld>
            <a:endParaRPr lang="en-AU" dirty="0">
              <a:latin typeface="Arial" panose="020B0604020202020204" pitchFamily="34" charset="0"/>
            </a:endParaRPr>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Arial" panose="020B0604020202020204" pitchFamily="34" charset="0"/>
                <a:cs typeface="Arial" panose="020B0604020202020204" pitchFamily="34" charset="0"/>
              </a:rPr>
              <a:t>Elliptic curve cryptography makes use of elliptic curves in which the variables and coefficients are all restricted to elements of a finite field. Two families of elliptic curves are used in cryptographic applications: prime curves over Z</a:t>
            </a:r>
            <a:r>
              <a:rPr lang="en-US" baseline="-25000" dirty="0">
                <a:latin typeface="Arial" panose="020B0604020202020204" pitchFamily="34" charset="0"/>
                <a:ea typeface="Arial" panose="020B0604020202020204" pitchFamily="34" charset="0"/>
                <a:cs typeface="Arial" panose="020B0604020202020204" pitchFamily="34" charset="0"/>
              </a:rPr>
              <a:t>p</a:t>
            </a:r>
            <a:r>
              <a:rPr lang="en-US" dirty="0">
                <a:latin typeface="Arial" panose="020B0604020202020204" pitchFamily="34" charset="0"/>
                <a:ea typeface="Arial" panose="020B0604020202020204" pitchFamily="34" charset="0"/>
                <a:cs typeface="Arial" panose="020B0604020202020204" pitchFamily="34" charset="0"/>
              </a:rPr>
              <a:t> (best for software use), and binary curves over GF(2</a:t>
            </a:r>
            <a:r>
              <a:rPr lang="en-US" baseline="30000" dirty="0">
                <a:latin typeface="Arial" panose="020B0604020202020204" pitchFamily="34" charset="0"/>
                <a:ea typeface="Arial" panose="020B0604020202020204" pitchFamily="34" charset="0"/>
                <a:cs typeface="Arial" panose="020B0604020202020204" pitchFamily="34" charset="0"/>
              </a:rPr>
              <a:t>m</a:t>
            </a:r>
            <a:r>
              <a:rPr lang="en-US" dirty="0">
                <a:latin typeface="Arial" panose="020B0604020202020204" pitchFamily="34" charset="0"/>
                <a:ea typeface="Arial" panose="020B0604020202020204" pitchFamily="34" charset="0"/>
                <a:cs typeface="Arial" panose="020B0604020202020204" pitchFamily="34" charset="0"/>
              </a:rPr>
              <a:t>) (best for hardware use)</a:t>
            </a:r>
            <a:r>
              <a:rPr lang="en-US" dirty="0" smtClean="0">
                <a:latin typeface="Arial" panose="020B0604020202020204" pitchFamily="34" charset="0"/>
                <a:ea typeface="Arial" panose="020B0604020202020204" pitchFamily="34" charset="0"/>
                <a:cs typeface="Arial" panose="020B0604020202020204" pitchFamily="34" charset="0"/>
              </a:rPr>
              <a:t>.</a:t>
            </a:r>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endParaRPr lang="en-AU" dirty="0" smtClean="0">
              <a:latin typeface="Arial" panose="020B0604020202020204" pitchFamily="34" charset="0"/>
              <a:ea typeface="Arial" panose="020B0604020202020204" pitchFamily="34" charset="0"/>
              <a:cs typeface="Arial" panose="020B0604020202020204" pitchFamily="34" charset="0"/>
            </a:endParaRPr>
          </a:p>
          <a:p>
            <a:pPr eaLnBrk="1" hangingPunct="1"/>
            <a:r>
              <a:rPr lang="en-AU" dirty="0">
                <a:latin typeface="Arial" panose="020B0604020202020204" pitchFamily="34" charset="0"/>
                <a:ea typeface="Arial" panose="020B0604020202020204" pitchFamily="34" charset="0"/>
                <a:cs typeface="Arial" panose="020B0604020202020204" pitchFamily="34" charset="0"/>
              </a:rPr>
              <a:t>There is no obvious geometric interpretation of elliptic curve arithmetic over finite fields. The algebraic interpretation used for elliptic curve arithmetic over does readily carry over. See text for detailed discussion.</a:t>
            </a:r>
            <a:endParaRPr lang="en-AU" dirty="0">
              <a:latin typeface="Arial" panose="020B0604020202020204" pitchFamily="34" charset="0"/>
              <a:ea typeface="Arial" panose="020B0604020202020204" pitchFamily="34" charset="0"/>
              <a:cs typeface="Arial" panose="020B0604020202020204" pitchFamily="34" charset="0"/>
            </a:endParaRPr>
          </a:p>
          <a:p>
            <a:pPr eaLnBrk="1" hangingPunct="1"/>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Arial" panose="020B0604020202020204" pitchFamily="34" charset="0"/>
                <a:ea typeface="MS PGothic" charset="-128"/>
                <a:cs typeface="MS PGothic" charset="-128"/>
              </a:rPr>
              <a:t>Table 10.1  Points (other than </a:t>
            </a:r>
            <a:r>
              <a:rPr lang="en-US" sz="1200" b="1" i="1" kern="1200" dirty="0" smtClean="0">
                <a:solidFill>
                  <a:schemeClr val="tx1"/>
                </a:solidFill>
                <a:latin typeface="Arial" panose="020B0604020202020204" pitchFamily="34" charset="0"/>
                <a:ea typeface="MS PGothic" charset="-128"/>
                <a:cs typeface="MS PGothic" charset="-128"/>
              </a:rPr>
              <a:t>O</a:t>
            </a:r>
            <a:r>
              <a:rPr lang="en-US" sz="1200" b="1" kern="1200" dirty="0" smtClean="0">
                <a:solidFill>
                  <a:schemeClr val="tx1"/>
                </a:solidFill>
                <a:latin typeface="Arial" panose="020B0604020202020204" pitchFamily="34" charset="0"/>
                <a:ea typeface="MS PGothic" charset="-128"/>
                <a:cs typeface="MS PGothic" charset="-128"/>
              </a:rPr>
              <a:t>) on the Elliptic Curve E23(1, 1)</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charset="-128"/>
                <a:cs typeface="MS PGothic" charset="-128"/>
              </a:rPr>
              <a:t> Figure 10.5 plots the points of E</a:t>
            </a:r>
            <a:r>
              <a:rPr lang="en-US" sz="1200" kern="1200" baseline="-25000" dirty="0" smtClean="0">
                <a:solidFill>
                  <a:schemeClr val="tx1"/>
                </a:solidFill>
                <a:latin typeface="Arial" panose="020B0604020202020204" pitchFamily="34" charset="0"/>
                <a:ea typeface="MS PGothic" charset="-128"/>
                <a:cs typeface="MS PGothic" charset="-128"/>
              </a:rPr>
              <a:t>23</a:t>
            </a:r>
            <a:r>
              <a:rPr lang="en-US" sz="1200" kern="1200" baseline="0" dirty="0" smtClean="0">
                <a:solidFill>
                  <a:schemeClr val="tx1"/>
                </a:solidFill>
                <a:latin typeface="Arial" panose="020B0604020202020204" pitchFamily="34" charset="0"/>
                <a:ea typeface="MS PGothic" charset="-128"/>
                <a:cs typeface="MS PGothic" charset="-128"/>
              </a:rPr>
              <a:t> (1, 1); note that the points, with one exception, are symmetric about y =  11.5.</a:t>
            </a:r>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anose="020B0604020202020204" pitchFamily="34" charset="0"/>
                <a:ea typeface="MS PGothic" charset="-128"/>
                <a:cs typeface="MS PGothic" charset="-128"/>
              </a:rPr>
              <a:t>Recall from Chapter 4 that a finite field  GF(2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 consists of 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elements, together</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with addition and multiplication operations that can be defined over polynomials.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For elliptic curves over GF(2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 we use a cubic equation in which the variables and</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coefficients all take on values in GF(2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 for some number m  and in which calculations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are performed using the rules of arithmetic in GF(2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It turns out that the form of cubic equation appropriate for cryptographic applications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for elliptic curves is somewhat different for GF(2</a:t>
            </a:r>
            <a:r>
              <a:rPr lang="en-US" sz="1200" b="0" i="1" kern="1200" baseline="30000" dirty="0" smtClean="0">
                <a:solidFill>
                  <a:schemeClr val="tx1"/>
                </a:solidFill>
                <a:latin typeface="Arial" panose="020B0604020202020204" pitchFamily="34" charset="0"/>
                <a:ea typeface="MS PGothic" charset="-128"/>
                <a:cs typeface="MS PGothic" charset="-128"/>
              </a:rPr>
              <a:t>m</a:t>
            </a:r>
            <a:r>
              <a:rPr lang="en-US" sz="1200" b="0" kern="1200" baseline="0" dirty="0" smtClean="0">
                <a:solidFill>
                  <a:schemeClr val="tx1"/>
                </a:solidFill>
                <a:latin typeface="Arial" panose="020B0604020202020204" pitchFamily="34" charset="0"/>
                <a:ea typeface="MS PGothic" charset="-128"/>
                <a:cs typeface="MS PGothic" charset="-128"/>
              </a:rPr>
              <a:t> ) than for Z</a:t>
            </a:r>
            <a:r>
              <a:rPr lang="en-US" sz="1200" b="0" kern="1200" baseline="-2500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 The form is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y</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kern="1200" baseline="0" dirty="0" smtClean="0">
                <a:solidFill>
                  <a:schemeClr val="tx1"/>
                </a:solidFill>
                <a:latin typeface="Arial" panose="020B0604020202020204" pitchFamily="34" charset="0"/>
                <a:ea typeface="MS PGothic" charset="-128"/>
                <a:cs typeface="MS PGothic" charset="-128"/>
              </a:rPr>
              <a:t> + xy = x</a:t>
            </a:r>
            <a:r>
              <a:rPr lang="en-US" sz="1200" b="0" i="1" kern="1200" baseline="30000" dirty="0" smtClean="0">
                <a:solidFill>
                  <a:schemeClr val="tx1"/>
                </a:solidFill>
                <a:latin typeface="Arial" panose="020B0604020202020204" pitchFamily="34" charset="0"/>
                <a:ea typeface="MS PGothic" charset="-128"/>
                <a:cs typeface="MS PGothic" charset="-128"/>
              </a:rPr>
              <a:t>3</a:t>
            </a:r>
            <a:r>
              <a:rPr lang="en-US" sz="1200" b="0" kern="1200" baseline="0" dirty="0" smtClean="0">
                <a:solidFill>
                  <a:schemeClr val="tx1"/>
                </a:solidFill>
                <a:latin typeface="Arial" panose="020B0604020202020204" pitchFamily="34" charset="0"/>
                <a:ea typeface="MS PGothic" charset="-128"/>
                <a:cs typeface="MS PGothic" charset="-128"/>
              </a:rPr>
              <a:t> + ax</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kern="1200" baseline="0" dirty="0" smtClean="0">
                <a:solidFill>
                  <a:schemeClr val="tx1"/>
                </a:solidFill>
                <a:latin typeface="Arial" panose="020B0604020202020204" pitchFamily="34" charset="0"/>
                <a:ea typeface="MS PGothic" charset="-128"/>
                <a:cs typeface="MS PGothic" charset="-128"/>
              </a:rPr>
              <a:t> + b</a:t>
            </a:r>
            <a:endParaRPr lang="en-US" b="0"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charset="-128"/>
                <a:cs typeface="MS PGothic" charset="-128"/>
              </a:rPr>
              <a:t> Figure 10.6 plots</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the points of E</a:t>
            </a:r>
            <a:r>
              <a:rPr lang="en-US" sz="1200" kern="1200" baseline="-25000" dirty="0" smtClean="0">
                <a:solidFill>
                  <a:schemeClr val="tx1"/>
                </a:solidFill>
                <a:latin typeface="Arial" panose="020B0604020202020204" pitchFamily="34" charset="0"/>
                <a:ea typeface="MS PGothic" charset="-128"/>
                <a:cs typeface="MS PGothic" charset="-128"/>
              </a:rPr>
              <a:t>24</a:t>
            </a:r>
            <a:r>
              <a:rPr lang="en-US" sz="1200" kern="1200" baseline="0" dirty="0" smtClean="0">
                <a:solidFill>
                  <a:schemeClr val="tx1"/>
                </a:solidFill>
                <a:latin typeface="Arial" panose="020B0604020202020204" pitchFamily="34" charset="0"/>
                <a:ea typeface="MS PGothic" charset="-128"/>
                <a:cs typeface="MS PGothic" charset="-128"/>
              </a:rPr>
              <a:t> (</a:t>
            </a:r>
            <a:r>
              <a:rPr lang="en-US" sz="1200" b="0" kern="1200" baseline="0" dirty="0" smtClean="0">
                <a:solidFill>
                  <a:schemeClr val="tx1"/>
                </a:solidFill>
                <a:latin typeface="Arial" panose="020B0604020202020204" pitchFamily="34" charset="0"/>
                <a:ea typeface="MS PGothic" charset="-128"/>
                <a:cs typeface="MS PGothic" charset="-128"/>
              </a:rPr>
              <a:t>g</a:t>
            </a:r>
            <a:r>
              <a:rPr lang="en-US" sz="1200" b="0" kern="1200" baseline="30000" dirty="0" smtClean="0">
                <a:solidFill>
                  <a:schemeClr val="tx1"/>
                </a:solidFill>
                <a:latin typeface="Arial" panose="020B0604020202020204" pitchFamily="34" charset="0"/>
                <a:ea typeface="MS PGothic" charset="-128"/>
                <a:cs typeface="MS PGothic" charset="-128"/>
              </a:rPr>
              <a:t>4</a:t>
            </a:r>
            <a:r>
              <a:rPr lang="en-US" sz="1200" b="0" kern="1200" baseline="0" dirty="0" smtClean="0">
                <a:solidFill>
                  <a:schemeClr val="tx1"/>
                </a:solidFill>
                <a:latin typeface="Arial" panose="020B0604020202020204" pitchFamily="34" charset="0"/>
                <a:ea typeface="MS PGothic" charset="-128"/>
                <a:cs typeface="MS PGothic" charset="-128"/>
              </a:rPr>
              <a:t> , 1).</a:t>
            </a:r>
            <a:endParaRPr lang="en-US" b="0"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D8BBB31-E723-244F-9D12-A43C3B0D6F43}" type="slidenum">
              <a:rPr lang="en-AU">
                <a:latin typeface="Arial" panose="020B0604020202020204" pitchFamily="34" charset="0"/>
              </a:rPr>
            </a:fld>
            <a:endParaRPr lang="en-AU" dirty="0">
              <a:latin typeface="Arial" panose="020B0604020202020204" pitchFamily="34" charset="0"/>
            </a:endParaRPr>
          </a:p>
        </p:txBody>
      </p:sp>
      <p:sp>
        <p:nvSpPr>
          <p:cNvPr id="48131" name="Rectangle 1026"/>
          <p:cNvSpPr>
            <a:spLocks noGrp="1" noRot="1" noChangeAspect="1" noChangeArrowheads="1" noTextEdit="1"/>
          </p:cNvSpPr>
          <p:nvPr>
            <p:ph type="sldImg"/>
          </p:nvPr>
        </p:nvSpPr>
        <p:spPr/>
      </p:sp>
      <p:sp>
        <p:nvSpPr>
          <p:cNvPr id="48132" name="Rectangle 1027"/>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charset="-128"/>
                <a:cs typeface="MS PGothic" charset="-128"/>
              </a:rPr>
              <a:t>Elliptic Curve Cryptography uses addition as an analog of modulo multiply, and repeated addition as an analog of modulo exponentiation. The “hard” problem is the elliptic curve logarithm problem. We give an example taken from the Certicom Web site (www.certicom.com). Consider the group E</a:t>
            </a:r>
            <a:r>
              <a:rPr lang="en-US" baseline="-25000" dirty="0">
                <a:latin typeface="Arial" panose="020B0604020202020204" pitchFamily="34" charset="0"/>
                <a:ea typeface="MS PGothic" charset="-128"/>
                <a:cs typeface="MS PGothic" charset="-128"/>
              </a:rPr>
              <a:t>23</a:t>
            </a:r>
            <a:r>
              <a:rPr lang="en-US" dirty="0">
                <a:latin typeface="Arial" panose="020B0604020202020204" pitchFamily="34" charset="0"/>
                <a:ea typeface="MS PGothic" charset="-128"/>
                <a:cs typeface="MS PGothic" charset="-128"/>
              </a:rPr>
              <a:t>(9, 17). This is the group defined by the equation </a:t>
            </a:r>
            <a:r>
              <a:rPr lang="en-US" i="1" dirty="0">
                <a:latin typeface="Arial" panose="020B0604020202020204" pitchFamily="34" charset="0"/>
                <a:ea typeface="MS PGothic" charset="-128"/>
                <a:cs typeface="MS PGothic" charset="-128"/>
              </a:rPr>
              <a:t>y</a:t>
            </a:r>
            <a:r>
              <a:rPr lang="en-US" i="1" baseline="30000" dirty="0">
                <a:latin typeface="Arial" panose="020B0604020202020204" pitchFamily="34" charset="0"/>
                <a:ea typeface="MS PGothic" charset="-128"/>
                <a:cs typeface="MS PGothic" charset="-128"/>
              </a:rPr>
              <a:t>2</a:t>
            </a:r>
            <a:r>
              <a:rPr lang="en-US" i="1" dirty="0">
                <a:latin typeface="Arial" panose="020B0604020202020204" pitchFamily="34" charset="0"/>
                <a:ea typeface="MS PGothic" charset="-128"/>
                <a:cs typeface="MS PGothic" charset="-128"/>
              </a:rPr>
              <a:t>  mod 23 = (x</a:t>
            </a:r>
            <a:r>
              <a:rPr lang="en-US" i="1" baseline="30000" dirty="0">
                <a:latin typeface="Arial" panose="020B0604020202020204" pitchFamily="34" charset="0"/>
                <a:ea typeface="MS PGothic" charset="-128"/>
                <a:cs typeface="MS PGothic" charset="-128"/>
              </a:rPr>
              <a:t>3</a:t>
            </a:r>
            <a:r>
              <a:rPr lang="en-US" i="1" dirty="0">
                <a:latin typeface="Arial" panose="020B0604020202020204" pitchFamily="34" charset="0"/>
                <a:ea typeface="MS PGothic" charset="-128"/>
                <a:cs typeface="MS PGothic" charset="-128"/>
              </a:rPr>
              <a:t> + 9x + 17) </a:t>
            </a:r>
            <a:r>
              <a:rPr lang="en-US" dirty="0">
                <a:latin typeface="Arial" panose="020B0604020202020204" pitchFamily="34" charset="0"/>
                <a:ea typeface="MS PGothic" charset="-128"/>
                <a:cs typeface="MS PGothic" charset="-128"/>
              </a:rPr>
              <a:t>mod 23. What is the discrete logarithm k of Q = (4, 5) to the base P = (16, 5)? The brute-force method is to compute multiples of P until Q is found. Thus </a:t>
            </a:r>
            <a:r>
              <a:rPr lang="en-US" i="1" dirty="0">
                <a:latin typeface="Arial" panose="020B0604020202020204" pitchFamily="34" charset="0"/>
                <a:ea typeface="MS PGothic" charset="-128"/>
                <a:cs typeface="MS PGothic" charset="-128"/>
              </a:rPr>
              <a:t>P = (16, 5); 2P = (20, 20); 3P = (14, 14); 4P = (19, 20); 5P = (13, 10); 6P = (7, 3); 7P = (8, 7); 8P = (12, 17) ; 9P = (4, 5).   </a:t>
            </a:r>
            <a:r>
              <a:rPr lang="en-US" dirty="0">
                <a:latin typeface="Arial" panose="020B0604020202020204" pitchFamily="34" charset="0"/>
                <a:ea typeface="MS PGothic" charset="-128"/>
                <a:cs typeface="MS PGothic" charset="-128"/>
              </a:rPr>
              <a:t>Because 9P = (4, 5) = Q, the discrete logarithm Q = (4, 5) to the base P = (16, 5) is k = 9. In a real application, k would be so large as to make the brute-force approach infeasible. </a:t>
            </a:r>
            <a:endParaRPr lang="en-US" dirty="0">
              <a:latin typeface="Arial" panose="020B0604020202020204" pitchFamily="34" charset="0"/>
              <a:ea typeface="MS PGothic" charset="-128"/>
              <a:cs typeface="MS PGothic"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10.7 ECC Diffie-Hellman Key Exchange.</a:t>
            </a:r>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63B667A9-D636-AE43-8512-9BA8A4034FAD}" type="slidenum">
              <a:rPr lang="en-AU">
                <a:latin typeface="Arial" panose="020B0604020202020204" pitchFamily="34" charset="0"/>
              </a:rPr>
            </a:fld>
            <a:endParaRPr lang="en-AU" dirty="0">
              <a:latin typeface="Arial" panose="020B0604020202020204" pitchFamily="34" charset="0"/>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Arial" panose="020B0604020202020204" pitchFamily="34" charset="0"/>
                <a:cs typeface="Arial" panose="020B0604020202020204" pitchFamily="34" charset="0"/>
              </a:rPr>
              <a:t>Several approaches to encryption/decryption using elliptic curves have been analyzed in the literature. This one is an analog of the ElGamal public-key encryption algorithm. The sender must first encode any message M as a point on the elliptic curve P</a:t>
            </a:r>
            <a:r>
              <a:rPr lang="en-US" baseline="-25000" dirty="0">
                <a:latin typeface="Arial" panose="020B0604020202020204" pitchFamily="34" charset="0"/>
                <a:ea typeface="Arial" panose="020B0604020202020204" pitchFamily="34" charset="0"/>
                <a:cs typeface="Arial" panose="020B0604020202020204" pitchFamily="34" charset="0"/>
              </a:rPr>
              <a:t>m</a:t>
            </a:r>
            <a:r>
              <a:rPr lang="en-US" dirty="0">
                <a:latin typeface="Arial" panose="020B0604020202020204" pitchFamily="34" charset="0"/>
                <a:ea typeface="Arial" panose="020B0604020202020204" pitchFamily="34" charset="0"/>
                <a:cs typeface="Arial" panose="020B0604020202020204" pitchFamily="34" charset="0"/>
              </a:rPr>
              <a:t> (there are relatively straightforward techniques for this). Note that the ciphertext is a pair of points on the elliptic curve. The sender masks the message using random k, but also sends along a “clue” allowing the receiver who know the private-key to recover k and hence the message. For an attacker to recover the message, the attacker would have to compute k given G and kG, which is assumed hard.</a:t>
            </a:r>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6F3F715-01D8-564F-8DAD-71A9371F59BE}" type="slidenum">
              <a:rPr lang="en-AU">
                <a:latin typeface="Arial" panose="020B0604020202020204" pitchFamily="34" charset="0"/>
              </a:rPr>
            </a:fld>
            <a:endParaRPr lang="en-AU" dirty="0">
              <a:latin typeface="Arial" panose="020B0604020202020204" pitchFamily="34" charset="0"/>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charset="-128"/>
                <a:cs typeface="MS PGothic" charset="-128"/>
              </a:rPr>
              <a:t> The first published public-key algorithm appeared in the seminal paper by Diffie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and Hellman that defined public-key cryptography [DIFF76b] and is generally</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referred to as Diffie-Hellman key exchange.  A number of commercial products</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employ this key exchange technique.</a:t>
            </a:r>
            <a:endParaRPr lang="en-US" sz="1200" kern="1200" baseline="0" dirty="0" smtClean="0">
              <a:solidFill>
                <a:schemeClr val="tx1"/>
              </a:solidFill>
              <a:latin typeface="Arial" panose="020B0604020202020204" pitchFamily="34" charset="0"/>
              <a:ea typeface="MS PGothic" charset="-128"/>
              <a:cs typeface="MS PGothic" charset="-128"/>
            </a:endParaRPr>
          </a:p>
          <a:p>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The purpose of the algorithm is to enable two users to securely exchange a</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key that can then be used for subsequent symmetric encryption of messages. The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algorithm itself is limited to the exchange of secret values.</a:t>
            </a:r>
            <a:endParaRPr lang="en-US" sz="1200" kern="1200" baseline="0" dirty="0" smtClean="0">
              <a:solidFill>
                <a:schemeClr val="tx1"/>
              </a:solidFill>
              <a:latin typeface="Arial" panose="020B0604020202020204" pitchFamily="34" charset="0"/>
              <a:ea typeface="MS PGothic" charset="-128"/>
              <a:cs typeface="MS PGothic" charset="-128"/>
            </a:endParaRPr>
          </a:p>
          <a:p>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The Diffie-Hellman algorithm depends for its effectiveness on the difficulty of</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computing discrete logarithms. Briefly, we can define the discrete logarithm in the</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following way. Recall from Chapter 8 that a primitive root of a prime number </a:t>
            </a:r>
            <a:r>
              <a:rPr lang="en-US" sz="1200" b="0" i="1" kern="1200" baseline="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is</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one whose powers modulo </a:t>
            </a:r>
            <a:r>
              <a:rPr lang="en-US" sz="1200" b="0" i="1" kern="1200" baseline="0" dirty="0" smtClean="0">
                <a:solidFill>
                  <a:schemeClr val="tx1"/>
                </a:solidFill>
                <a:latin typeface="Arial" panose="020B0604020202020204" pitchFamily="34" charset="0"/>
                <a:ea typeface="MS PGothic" charset="-128"/>
                <a:cs typeface="MS PGothic" charset="-128"/>
              </a:rPr>
              <a:t>p </a:t>
            </a:r>
            <a:r>
              <a:rPr lang="en-US" sz="1200" b="0" kern="1200" baseline="0" dirty="0" smtClean="0">
                <a:solidFill>
                  <a:schemeClr val="tx1"/>
                </a:solidFill>
                <a:latin typeface="Arial" panose="020B0604020202020204" pitchFamily="34" charset="0"/>
                <a:ea typeface="MS PGothic" charset="-128"/>
                <a:cs typeface="MS PGothic" charset="-128"/>
              </a:rPr>
              <a:t>generate all the integers from 1 to </a:t>
            </a:r>
            <a:r>
              <a:rPr lang="en-US" sz="1200" b="0" i="1" kern="1200" baseline="0" dirty="0" smtClean="0">
                <a:solidFill>
                  <a:schemeClr val="tx1"/>
                </a:solidFill>
                <a:latin typeface="Arial" panose="020B0604020202020204" pitchFamily="34" charset="0"/>
                <a:ea typeface="MS PGothic" charset="-128"/>
                <a:cs typeface="MS PGothic" charset="-128"/>
              </a:rPr>
              <a:t>p </a:t>
            </a:r>
            <a:r>
              <a:rPr lang="en-US" sz="1200" b="0" kern="1200" baseline="0" dirty="0" smtClean="0">
                <a:solidFill>
                  <a:schemeClr val="tx1"/>
                </a:solidFill>
                <a:latin typeface="Arial" panose="020B0604020202020204" pitchFamily="34" charset="0"/>
                <a:ea typeface="MS PGothic" charset="-128"/>
                <a:cs typeface="MS PGothic" charset="-128"/>
              </a:rPr>
              <a:t>-  1. That is, if </a:t>
            </a:r>
            <a:r>
              <a:rPr lang="en-US" sz="1200" b="0" i="1" kern="1200" baseline="0" dirty="0" smtClean="0">
                <a:solidFill>
                  <a:schemeClr val="tx1"/>
                </a:solidFill>
                <a:latin typeface="Arial" panose="020B0604020202020204" pitchFamily="34" charset="0"/>
                <a:ea typeface="MS PGothic" charset="-128"/>
                <a:cs typeface="MS PGothic" charset="-128"/>
              </a:rPr>
              <a:t>a</a:t>
            </a:r>
            <a:endParaRPr lang="en-US" sz="1200" b="0" i="1"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 is a primitive root of the prime number </a:t>
            </a:r>
            <a:r>
              <a:rPr lang="en-US" sz="1200" b="0" i="1" kern="1200" baseline="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 then the numbers</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mod </a:t>
            </a:r>
            <a:r>
              <a:rPr lang="en-US" sz="1200" b="0" i="1" kern="1200" baseline="0" dirty="0" smtClean="0">
                <a:solidFill>
                  <a:schemeClr val="tx1"/>
                </a:solidFill>
                <a:latin typeface="Arial" panose="020B0604020202020204" pitchFamily="34" charset="0"/>
                <a:ea typeface="MS PGothic" charset="-128"/>
                <a:cs typeface="MS PGothic" charset="-128"/>
              </a:rPr>
              <a:t>p , a</a:t>
            </a:r>
            <a:r>
              <a:rPr lang="en-US" sz="1200" b="0" i="1" kern="1200" baseline="30000" dirty="0" smtClean="0">
                <a:solidFill>
                  <a:schemeClr val="tx1"/>
                </a:solidFill>
                <a:latin typeface="Arial" panose="020B0604020202020204" pitchFamily="34" charset="0"/>
                <a:ea typeface="MS PGothic" charset="-128"/>
                <a:cs typeface="MS PGothic" charset="-128"/>
              </a:rPr>
              <a:t>2</a:t>
            </a:r>
            <a:r>
              <a:rPr lang="en-US" sz="1200" b="0" i="1" kern="1200" baseline="0" dirty="0" smtClean="0">
                <a:solidFill>
                  <a:schemeClr val="tx1"/>
                </a:solidFill>
                <a:latin typeface="Arial" panose="020B0604020202020204" pitchFamily="34" charset="0"/>
                <a:ea typeface="MS PGothic" charset="-128"/>
                <a:cs typeface="MS PGothic" charset="-128"/>
              </a:rPr>
              <a:t>  </a:t>
            </a:r>
            <a:r>
              <a:rPr lang="en-US" sz="1200" b="0" kern="1200" baseline="0" dirty="0" smtClean="0">
                <a:solidFill>
                  <a:schemeClr val="tx1"/>
                </a:solidFill>
                <a:latin typeface="Arial" panose="020B0604020202020204" pitchFamily="34" charset="0"/>
                <a:ea typeface="MS PGothic" charset="-128"/>
                <a:cs typeface="MS PGothic" charset="-128"/>
              </a:rPr>
              <a:t>mod </a:t>
            </a:r>
            <a:r>
              <a:rPr lang="en-US" sz="1200" b="0" i="1" kern="1200" baseline="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 . . .  ,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i="1" kern="1200" baseline="30000" dirty="0" smtClean="0">
                <a:solidFill>
                  <a:schemeClr val="tx1"/>
                </a:solidFill>
                <a:latin typeface="Arial" panose="020B0604020202020204" pitchFamily="34" charset="0"/>
                <a:ea typeface="MS PGothic" charset="-128"/>
                <a:cs typeface="MS PGothic" charset="-128"/>
              </a:rPr>
              <a:t>p-1  </a:t>
            </a:r>
            <a:r>
              <a:rPr lang="en-US" sz="1200" b="0" kern="1200" baseline="0" dirty="0" smtClean="0">
                <a:solidFill>
                  <a:schemeClr val="tx1"/>
                </a:solidFill>
                <a:latin typeface="Arial" panose="020B0604020202020204" pitchFamily="34" charset="0"/>
                <a:ea typeface="MS PGothic" charset="-128"/>
                <a:cs typeface="MS PGothic" charset="-128"/>
              </a:rPr>
              <a:t>mod </a:t>
            </a:r>
            <a:r>
              <a:rPr lang="en-US" sz="1200" b="0" i="1" kern="1200" baseline="0" dirty="0" smtClean="0">
                <a:solidFill>
                  <a:schemeClr val="tx1"/>
                </a:solidFill>
                <a:latin typeface="Arial" panose="020B0604020202020204" pitchFamily="34" charset="0"/>
                <a:ea typeface="MS PGothic" charset="-128"/>
                <a:cs typeface="MS PGothic" charset="-128"/>
              </a:rPr>
              <a:t>p</a:t>
            </a:r>
            <a:endParaRPr lang="en-US" sz="1200" b="0" i="1"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 are distinct and consist of the integers from 1 through </a:t>
            </a:r>
            <a:r>
              <a:rPr lang="en-US" sz="1200" b="0" i="1" kern="1200" baseline="0" dirty="0" smtClean="0">
                <a:solidFill>
                  <a:schemeClr val="tx1"/>
                </a:solidFill>
                <a:latin typeface="Arial" panose="020B0604020202020204" pitchFamily="34" charset="0"/>
                <a:ea typeface="MS PGothic" charset="-128"/>
                <a:cs typeface="MS PGothic" charset="-128"/>
              </a:rPr>
              <a:t>p -  1 </a:t>
            </a:r>
            <a:r>
              <a:rPr lang="en-US" sz="1200" b="0" kern="1200" baseline="0" dirty="0" smtClean="0">
                <a:solidFill>
                  <a:schemeClr val="tx1"/>
                </a:solidFill>
                <a:latin typeface="Arial" panose="020B0604020202020204" pitchFamily="34" charset="0"/>
                <a:ea typeface="MS PGothic" charset="-128"/>
                <a:cs typeface="MS PGothic" charset="-128"/>
              </a:rPr>
              <a:t>in some permutation.</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For any integer </a:t>
            </a:r>
            <a:r>
              <a:rPr lang="en-US" sz="1200" b="0" i="1" kern="1200" baseline="0" dirty="0" smtClean="0">
                <a:solidFill>
                  <a:schemeClr val="tx1"/>
                </a:solidFill>
                <a:latin typeface="Arial" panose="020B0604020202020204" pitchFamily="34" charset="0"/>
                <a:ea typeface="MS PGothic" charset="-128"/>
                <a:cs typeface="MS PGothic" charset="-128"/>
              </a:rPr>
              <a:t>b</a:t>
            </a:r>
            <a:r>
              <a:rPr lang="en-US" sz="1200" b="0" kern="1200" baseline="0" dirty="0" smtClean="0">
                <a:solidFill>
                  <a:schemeClr val="tx1"/>
                </a:solidFill>
                <a:latin typeface="Arial" panose="020B0604020202020204" pitchFamily="34" charset="0"/>
                <a:ea typeface="MS PGothic" charset="-128"/>
                <a:cs typeface="MS PGothic" charset="-128"/>
              </a:rPr>
              <a:t>  and a primitive root </a:t>
            </a:r>
            <a:r>
              <a:rPr lang="en-US" sz="1200" b="0" i="1" kern="1200" baseline="0" dirty="0" smtClean="0">
                <a:solidFill>
                  <a:schemeClr val="tx1"/>
                </a:solidFill>
                <a:latin typeface="Arial" panose="020B0604020202020204" pitchFamily="34" charset="0"/>
                <a:ea typeface="MS PGothic" charset="-128"/>
                <a:cs typeface="MS PGothic" charset="-128"/>
              </a:rPr>
              <a:t>a </a:t>
            </a:r>
            <a:r>
              <a:rPr lang="en-US" sz="1200" b="0" kern="1200" baseline="0" dirty="0" smtClean="0">
                <a:solidFill>
                  <a:schemeClr val="tx1"/>
                </a:solidFill>
                <a:latin typeface="Arial" panose="020B0604020202020204" pitchFamily="34" charset="0"/>
                <a:ea typeface="MS PGothic" charset="-128"/>
                <a:cs typeface="MS PGothic" charset="-128"/>
              </a:rPr>
              <a:t>of prime number </a:t>
            </a:r>
            <a:r>
              <a:rPr lang="en-US" sz="1200" b="0" i="1" kern="1200" baseline="0" dirty="0" smtClean="0">
                <a:solidFill>
                  <a:schemeClr val="tx1"/>
                </a:solidFill>
                <a:latin typeface="Arial" panose="020B0604020202020204" pitchFamily="34" charset="0"/>
                <a:ea typeface="MS PGothic" charset="-128"/>
                <a:cs typeface="MS PGothic" charset="-128"/>
              </a:rPr>
              <a:t>p </a:t>
            </a:r>
            <a:r>
              <a:rPr lang="en-US" sz="1200" b="0" kern="1200" baseline="0" dirty="0" smtClean="0">
                <a:solidFill>
                  <a:schemeClr val="tx1"/>
                </a:solidFill>
                <a:latin typeface="Arial" panose="020B0604020202020204" pitchFamily="34" charset="0"/>
                <a:ea typeface="MS PGothic" charset="-128"/>
                <a:cs typeface="MS PGothic" charset="-128"/>
              </a:rPr>
              <a:t>, we can find a</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unique exponent</a:t>
            </a:r>
            <a:r>
              <a:rPr lang="en-US" sz="1200" b="0" i="1" kern="1200" baseline="0" dirty="0" smtClean="0">
                <a:solidFill>
                  <a:schemeClr val="tx1"/>
                </a:solidFill>
                <a:latin typeface="Arial" panose="020B0604020202020204" pitchFamily="34" charset="0"/>
                <a:ea typeface="MS PGothic" charset="-128"/>
                <a:cs typeface="MS PGothic" charset="-128"/>
              </a:rPr>
              <a:t> i </a:t>
            </a:r>
            <a:r>
              <a:rPr lang="en-US" sz="1200" b="0" kern="1200" baseline="0" dirty="0" smtClean="0">
                <a:solidFill>
                  <a:schemeClr val="tx1"/>
                </a:solidFill>
                <a:latin typeface="Arial" panose="020B0604020202020204" pitchFamily="34" charset="0"/>
                <a:ea typeface="MS PGothic" charset="-128"/>
                <a:cs typeface="MS PGothic" charset="-128"/>
              </a:rPr>
              <a:t>such that</a:t>
            </a:r>
            <a:endParaRPr lang="en-US" sz="1200" b="0"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i="1" kern="1200" baseline="0" dirty="0" smtClean="0">
                <a:solidFill>
                  <a:schemeClr val="tx1"/>
                </a:solidFill>
                <a:latin typeface="Arial" panose="020B0604020202020204" pitchFamily="34" charset="0"/>
                <a:ea typeface="MS PGothic" charset="-128"/>
                <a:cs typeface="MS PGothic" charset="-128"/>
              </a:rPr>
              <a:t>b = a</a:t>
            </a:r>
            <a:r>
              <a:rPr lang="en-US" sz="1200" b="0" i="1" kern="1200" baseline="30000" dirty="0" smtClean="0">
                <a:solidFill>
                  <a:schemeClr val="tx1"/>
                </a:solidFill>
                <a:latin typeface="Arial" panose="020B0604020202020204" pitchFamily="34" charset="0"/>
                <a:ea typeface="MS PGothic" charset="-128"/>
                <a:cs typeface="MS PGothic" charset="-128"/>
              </a:rPr>
              <a:t>i</a:t>
            </a:r>
            <a:r>
              <a:rPr lang="en-US" sz="1200" b="0" i="1" kern="1200" baseline="0" dirty="0" smtClean="0">
                <a:solidFill>
                  <a:schemeClr val="tx1"/>
                </a:solidFill>
                <a:latin typeface="Arial" panose="020B0604020202020204" pitchFamily="34" charset="0"/>
                <a:ea typeface="MS PGothic" charset="-128"/>
                <a:cs typeface="MS PGothic" charset="-128"/>
              </a:rPr>
              <a:t>  </a:t>
            </a:r>
            <a:r>
              <a:rPr lang="en-US" sz="1200" b="0" kern="1200" baseline="0" dirty="0" smtClean="0">
                <a:solidFill>
                  <a:schemeClr val="tx1"/>
                </a:solidFill>
                <a:latin typeface="Arial" panose="020B0604020202020204" pitchFamily="34" charset="0"/>
                <a:ea typeface="MS PGothic" charset="-128"/>
                <a:cs typeface="MS PGothic" charset="-128"/>
              </a:rPr>
              <a:t>(mod </a:t>
            </a:r>
            <a:r>
              <a:rPr lang="en-US" sz="1200" b="0" i="1" kern="1200" baseline="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 where </a:t>
            </a:r>
            <a:r>
              <a:rPr lang="en-US" sz="1200" b="0" i="1" kern="1200" baseline="0" dirty="0" smtClean="0">
                <a:solidFill>
                  <a:schemeClr val="tx1"/>
                </a:solidFill>
                <a:latin typeface="Arial" panose="020B0604020202020204" pitchFamily="34" charset="0"/>
                <a:ea typeface="MS PGothic" charset="-128"/>
                <a:cs typeface="MS PGothic" charset="-128"/>
              </a:rPr>
              <a:t>0 ≤  i ≤ (p -  1)</a:t>
            </a:r>
            <a:endParaRPr lang="en-US" sz="1200" b="0" i="1" kern="1200" baseline="0" dirty="0" smtClean="0">
              <a:solidFill>
                <a:schemeClr val="tx1"/>
              </a:solidFill>
              <a:latin typeface="Arial" panose="020B0604020202020204" pitchFamily="34" charset="0"/>
              <a:ea typeface="MS PGothic" charset="-128"/>
              <a:cs typeface="MS PGothic" charset="-128"/>
            </a:endParaRPr>
          </a:p>
          <a:p>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The exponent </a:t>
            </a:r>
            <a:r>
              <a:rPr lang="en-US" sz="1200" b="0" i="1" kern="1200" baseline="0" dirty="0" smtClean="0">
                <a:solidFill>
                  <a:schemeClr val="tx1"/>
                </a:solidFill>
                <a:latin typeface="Arial" panose="020B0604020202020204" pitchFamily="34" charset="0"/>
                <a:ea typeface="MS PGothic" charset="-128"/>
                <a:cs typeface="MS PGothic" charset="-128"/>
              </a:rPr>
              <a:t>i</a:t>
            </a:r>
            <a:r>
              <a:rPr lang="en-US" sz="1200" b="0" kern="1200" baseline="0" dirty="0" smtClean="0">
                <a:solidFill>
                  <a:schemeClr val="tx1"/>
                </a:solidFill>
                <a:latin typeface="Arial" panose="020B0604020202020204" pitchFamily="34" charset="0"/>
                <a:ea typeface="MS PGothic" charset="-128"/>
                <a:cs typeface="MS PGothic" charset="-128"/>
              </a:rPr>
              <a:t>  is referred to as the discrete logarithm  of </a:t>
            </a:r>
            <a:r>
              <a:rPr lang="en-US" sz="1200" b="0" i="1" kern="1200" baseline="0" dirty="0" smtClean="0">
                <a:solidFill>
                  <a:schemeClr val="tx1"/>
                </a:solidFill>
                <a:latin typeface="Arial" panose="020B0604020202020204" pitchFamily="34" charset="0"/>
                <a:ea typeface="MS PGothic" charset="-128"/>
                <a:cs typeface="MS PGothic" charset="-128"/>
              </a:rPr>
              <a:t>b</a:t>
            </a:r>
            <a:r>
              <a:rPr lang="en-US" sz="1200" b="0" kern="1200" baseline="0" dirty="0" smtClean="0">
                <a:solidFill>
                  <a:schemeClr val="tx1"/>
                </a:solidFill>
                <a:latin typeface="Arial" panose="020B0604020202020204" pitchFamily="34" charset="0"/>
                <a:ea typeface="MS PGothic" charset="-128"/>
                <a:cs typeface="MS PGothic" charset="-128"/>
              </a:rPr>
              <a:t>  for the base </a:t>
            </a:r>
            <a:r>
              <a:rPr lang="en-US" sz="1200" b="0" i="1" kern="1200" baseline="0" dirty="0" smtClean="0">
                <a:solidFill>
                  <a:schemeClr val="tx1"/>
                </a:solidFill>
                <a:latin typeface="Arial" panose="020B0604020202020204" pitchFamily="34" charset="0"/>
                <a:ea typeface="MS PGothic" charset="-128"/>
                <a:cs typeface="MS PGothic" charset="-128"/>
              </a:rPr>
              <a:t>a</a:t>
            </a:r>
            <a:r>
              <a:rPr lang="en-US" sz="1200" b="0" kern="1200" baseline="0" dirty="0" smtClean="0">
                <a:solidFill>
                  <a:schemeClr val="tx1"/>
                </a:solidFill>
                <a:latin typeface="Arial" panose="020B0604020202020204" pitchFamily="34" charset="0"/>
                <a:ea typeface="MS PGothic" charset="-128"/>
                <a:cs typeface="MS PGothic" charset="-128"/>
              </a:rPr>
              <a:t> , mod </a:t>
            </a:r>
            <a:r>
              <a:rPr lang="en-US" sz="1200" b="0" i="1" kern="1200" baseline="0" dirty="0" smtClean="0">
                <a:solidFill>
                  <a:schemeClr val="tx1"/>
                </a:solidFill>
                <a:latin typeface="Arial" panose="020B0604020202020204" pitchFamily="34" charset="0"/>
                <a:ea typeface="MS PGothic" charset="-128"/>
                <a:cs typeface="MS PGothic" charset="-128"/>
              </a:rPr>
              <a:t>p</a:t>
            </a:r>
            <a:r>
              <a:rPr lang="en-US" sz="1200" b="0" kern="1200" baseline="0" dirty="0" smtClean="0">
                <a:solidFill>
                  <a:schemeClr val="tx1"/>
                </a:solidFill>
                <a:latin typeface="Arial" panose="020B0604020202020204" pitchFamily="34" charset="0"/>
                <a:ea typeface="MS PGothic" charset="-128"/>
                <a:cs typeface="MS PGothic" charset="-128"/>
              </a:rPr>
              <a:t> .</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We express this value as dlog</a:t>
            </a:r>
            <a:r>
              <a:rPr lang="en-US" sz="1200" b="0" kern="1200" baseline="-25000" dirty="0" smtClean="0">
                <a:solidFill>
                  <a:schemeClr val="tx1"/>
                </a:solidFill>
                <a:latin typeface="Arial" panose="020B0604020202020204" pitchFamily="34" charset="0"/>
                <a:ea typeface="MS PGothic" charset="-128"/>
                <a:cs typeface="MS PGothic" charset="-128"/>
              </a:rPr>
              <a:t>a,p </a:t>
            </a:r>
            <a:r>
              <a:rPr lang="en-US" sz="1200" b="0" kern="1200" baseline="0" dirty="0" smtClean="0">
                <a:solidFill>
                  <a:schemeClr val="tx1"/>
                </a:solidFill>
                <a:latin typeface="Arial" panose="020B0604020202020204" pitchFamily="34" charset="0"/>
                <a:ea typeface="MS PGothic" charset="-128"/>
                <a:cs typeface="MS PGothic" charset="-128"/>
              </a:rPr>
              <a:t>(</a:t>
            </a:r>
            <a:r>
              <a:rPr lang="en-US" sz="1200" b="0" i="1" kern="1200" baseline="0" dirty="0" smtClean="0">
                <a:solidFill>
                  <a:schemeClr val="tx1"/>
                </a:solidFill>
                <a:latin typeface="Arial" panose="020B0604020202020204" pitchFamily="34" charset="0"/>
                <a:ea typeface="MS PGothic" charset="-128"/>
                <a:cs typeface="MS PGothic" charset="-128"/>
              </a:rPr>
              <a:t>b</a:t>
            </a:r>
            <a:r>
              <a:rPr lang="en-US" sz="1200" b="0" kern="1200" baseline="0" dirty="0" smtClean="0">
                <a:solidFill>
                  <a:schemeClr val="tx1"/>
                </a:solidFill>
                <a:latin typeface="Arial" panose="020B0604020202020204" pitchFamily="34" charset="0"/>
                <a:ea typeface="MS PGothic" charset="-128"/>
                <a:cs typeface="MS PGothic" charset="-128"/>
              </a:rPr>
              <a:t> ). See Chapter 8 for an extended discussion of</a:t>
            </a:r>
            <a:endParaRPr lang="en-US" sz="1200" b="0" kern="1200" baseline="0" dirty="0" smtClean="0">
              <a:solidFill>
                <a:schemeClr val="tx1"/>
              </a:solidFill>
              <a:latin typeface="Arial" panose="020B0604020202020204" pitchFamily="34" charset="0"/>
              <a:ea typeface="MS PGothic" charset="-128"/>
              <a:cs typeface="MS PGothic" charset="-128"/>
            </a:endParaRPr>
          </a:p>
          <a:p>
            <a:r>
              <a:rPr lang="en-US" sz="1200" b="0" kern="1200" baseline="0" dirty="0" smtClean="0">
                <a:solidFill>
                  <a:schemeClr val="tx1"/>
                </a:solidFill>
                <a:latin typeface="Arial" panose="020B0604020202020204" pitchFamily="34" charset="0"/>
                <a:ea typeface="MS PGothic" charset="-128"/>
                <a:cs typeface="MS PGothic" charset="-128"/>
              </a:rPr>
              <a:t>discrete logarithms.</a:t>
            </a:r>
            <a:endParaRPr lang="en-AU" b="0"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81E0DCAE-B7BD-6042-8BF4-344E03253E32}" type="slidenum">
              <a:rPr lang="en-AU">
                <a:latin typeface="Arial" panose="020B0604020202020204" pitchFamily="34" charset="0"/>
              </a:rPr>
            </a:fld>
            <a:endParaRPr lang="en-AU" dirty="0">
              <a:latin typeface="Arial" panose="020B0604020202020204" pitchFamily="34" charset="0"/>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charset="-128"/>
                <a:cs typeface="MS PGothic" charset="-128"/>
              </a:rPr>
              <a:t> The security of ECC depends on how difficult it is to determine k  given kP  and P .</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This is referred to as the elliptic curve logarithm problem. The fastest known technique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for taking the elliptic curve logarithm is known as the Pollard rho method.</a:t>
            </a:r>
            <a:endParaRPr lang="en-US" sz="1200" kern="1200" baseline="0" dirty="0" smtClean="0">
              <a:solidFill>
                <a:schemeClr val="tx1"/>
              </a:solidFill>
              <a:latin typeface="Arial" panose="020B0604020202020204" pitchFamily="34" charset="0"/>
              <a:ea typeface="MS PGothic" charset="-128"/>
              <a:cs typeface="MS PGothic"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charset="-128"/>
                <a:cs typeface="MS PGothic" charset="-128"/>
              </a:rPr>
              <a:t>Table 10.3, from NIST SP800-57 (Recommendation for Key Management—Part 1:</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General , July 2012), compares various algorithms by showing comparable key sizes</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in terms of computational effort for cryptanalysis. As can be seen, a considerably</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smaller key size can be used for ECC compared to RSA. Furthermore, for equal</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key lengths, the computational effort required for ECC and RSA is comparable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[JURI97]. Thus, there is a computational advantage to using ECC with a shorter</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key length than a comparably secure RSA.</a:t>
            </a:r>
            <a:endParaRPr lang="en-US" dirty="0" smtClean="0">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幻灯片图像占位符 55297"/>
          <p:cNvSpPr>
            <a:spLocks noRot="1" noTextEdit="1"/>
          </p:cNvSpPr>
          <p:nvPr>
            <p:ph type="sldImg"/>
          </p:nvPr>
        </p:nvSpPr>
        <p:spPr/>
      </p:sp>
      <p:sp>
        <p:nvSpPr>
          <p:cNvPr id="55299" name="文本占位符 55298"/>
          <p:cNvSpPr/>
          <p:nvPr>
            <p:ph type="body" idx="1"/>
          </p:nvPr>
        </p:nvSpPr>
        <p:spPr/>
        <p:txBody>
          <a:bodyPr/>
          <a:p>
            <a:pPr lvl="0"/>
            <a:r>
              <a:rPr lang="en-US" altLang="zh-CN" dirty="0"/>
              <a:t>http://www.certicom.com/research/ec33_example.html</a:t>
            </a:r>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anose="020B0604020202020204" pitchFamily="34" charset="0"/>
              </a:rPr>
            </a:fld>
            <a:endParaRPr lang="en-AU" dirty="0">
              <a:latin typeface="Arial" panose="020B0604020202020204" pitchFamily="34" charset="0"/>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charset="-128"/>
                <a:cs typeface="MS PGothic" charset="-128"/>
              </a:rPr>
              <a:t>Chapter</a:t>
            </a:r>
            <a:r>
              <a:rPr lang="en-US" dirty="0" smtClean="0">
                <a:latin typeface="Arial" panose="020B0604020202020204" pitchFamily="34" charset="0"/>
                <a:ea typeface="MS PGothic" charset="-128"/>
                <a:cs typeface="MS PGothic" charset="-128"/>
              </a:rPr>
              <a:t> 10 </a:t>
            </a:r>
            <a:r>
              <a:rPr lang="en-US" dirty="0">
                <a:latin typeface="Arial" panose="020B0604020202020204" pitchFamily="34" charset="0"/>
                <a:ea typeface="MS PGothic" charset="-128"/>
                <a:cs typeface="MS PGothic" charset="-128"/>
              </a:rPr>
              <a:t>summary.</a:t>
            </a:r>
            <a:endParaRPr lang="en-US" dirty="0">
              <a:latin typeface="Arial" panose="020B0604020202020204" pitchFamily="34" charset="0"/>
              <a:ea typeface="MS PGothic" charset="-128"/>
              <a:cs typeface="MS PGothic"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charset="-128"/>
                <a:cs typeface="MS PGothic" charset="-128"/>
              </a:rPr>
              <a:t> Figure 10.1 summarizes the Diffie-Hellman key exchange algorithm. For this</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scheme, there are two publicly known numbers: a prime number </a:t>
            </a:r>
            <a:r>
              <a:rPr lang="en-US" sz="1200" i="1" kern="1200" baseline="0" dirty="0" smtClean="0">
                <a:solidFill>
                  <a:schemeClr val="tx1"/>
                </a:solidFill>
                <a:latin typeface="Arial" panose="020B0604020202020204" pitchFamily="34" charset="0"/>
                <a:ea typeface="MS PGothic" charset="-128"/>
                <a:cs typeface="MS PGothic" charset="-128"/>
              </a:rPr>
              <a:t>q </a:t>
            </a:r>
            <a:r>
              <a:rPr lang="en-US" sz="1200" kern="1200" baseline="0" dirty="0" smtClean="0">
                <a:solidFill>
                  <a:schemeClr val="tx1"/>
                </a:solidFill>
                <a:latin typeface="Arial" panose="020B0604020202020204" pitchFamily="34" charset="0"/>
                <a:ea typeface="MS PGothic" charset="-128"/>
                <a:cs typeface="MS PGothic" charset="-128"/>
              </a:rPr>
              <a:t> and an integer </a:t>
            </a:r>
            <a:r>
              <a:rPr lang="en-US" sz="1200" i="1" kern="1200" baseline="0" dirty="0" smtClean="0">
                <a:solidFill>
                  <a:schemeClr val="tx1"/>
                </a:solidFill>
                <a:latin typeface="Arial" panose="020B0604020202020204" pitchFamily="34" charset="0"/>
                <a:ea typeface="MS PGothic" charset="-128"/>
                <a:cs typeface="MS PGothic" charset="-128"/>
              </a:rPr>
              <a:t>a</a:t>
            </a:r>
            <a:endParaRPr lang="en-US" sz="1200" i="1"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 that is a primitive root of </a:t>
            </a:r>
            <a:r>
              <a:rPr lang="en-US" sz="1200" i="1" kern="1200" baseline="0" dirty="0" smtClean="0">
                <a:solidFill>
                  <a:schemeClr val="tx1"/>
                </a:solidFill>
                <a:latin typeface="Arial" panose="020B0604020202020204" pitchFamily="34" charset="0"/>
                <a:ea typeface="MS PGothic" charset="-128"/>
                <a:cs typeface="MS PGothic" charset="-128"/>
              </a:rPr>
              <a:t>q</a:t>
            </a:r>
            <a:r>
              <a:rPr lang="en-US" sz="1200" kern="1200" baseline="0" dirty="0" smtClean="0">
                <a:solidFill>
                  <a:schemeClr val="tx1"/>
                </a:solidFill>
                <a:latin typeface="Arial" panose="020B0604020202020204" pitchFamily="34" charset="0"/>
                <a:ea typeface="MS PGothic" charset="-128"/>
                <a:cs typeface="MS PGothic" charset="-128"/>
              </a:rPr>
              <a:t> . </a:t>
            </a:r>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500A6822-6F76-464F-8448-071F9DB1E704}" type="slidenum">
              <a:rPr lang="en-AU">
                <a:latin typeface="Arial" panose="020B0604020202020204" pitchFamily="34" charset="0"/>
              </a:rPr>
            </a:fld>
            <a:endParaRPr lang="en-AU" dirty="0">
              <a:latin typeface="Arial" panose="020B0604020202020204" pitchFamily="34" charset="0"/>
            </a:endParaRPr>
          </a:p>
        </p:txBody>
      </p:sp>
      <p:sp>
        <p:nvSpPr>
          <p:cNvPr id="29699" name="Rectangle 1026"/>
          <p:cNvSpPr>
            <a:spLocks noGrp="1" noRot="1" noChangeAspect="1" noChangeArrowheads="1"/>
          </p:cNvSpPr>
          <p:nvPr>
            <p:ph type="sldImg"/>
          </p:nvPr>
        </p:nvSpPr>
        <p:spPr>
          <a:solidFill>
            <a:srgbClr val="FFFFFF"/>
          </a:solidFill>
        </p:spPr>
      </p:sp>
      <p:sp>
        <p:nvSpPr>
          <p:cNvPr id="29700" name="Rectangle 1027"/>
          <p:cNvSpPr>
            <a:spLocks noGrp="1" noChangeArrowheads="1"/>
          </p:cNvSpPr>
          <p:nvPr>
            <p:ph type="body" idx="1"/>
          </p:nvPr>
        </p:nvSpPr>
        <p:spPr>
          <a:noFill/>
        </p:spPr>
        <p:txBody>
          <a:bodyPr/>
          <a:lstStyle/>
          <a:p>
            <a:pPr eaLnBrk="1" hangingPunct="1"/>
            <a:r>
              <a:rPr lang="en-US" dirty="0" smtClean="0">
                <a:latin typeface="Arial" panose="020B0604020202020204" pitchFamily="34" charset="0"/>
                <a:ea typeface="MS PGothic" charset="-128"/>
                <a:cs typeface="MS PGothic" charset="-128"/>
              </a:rPr>
              <a:t>Now consider a simple protocol that makes use of the Diffie-Hellman calculation. Suppose that user A wishes to set up a connection with user B and use a secret key to encrypt messages on that connection. User A can generate a one-time private key </a:t>
            </a:r>
            <a:r>
              <a:rPr lang="en-US" i="1" dirty="0" smtClean="0">
                <a:latin typeface="Arial" panose="020B0604020202020204" pitchFamily="34" charset="0"/>
                <a:ea typeface="MS PGothic" charset="-128"/>
                <a:cs typeface="MS PGothic" charset="-128"/>
              </a:rPr>
              <a:t>X</a:t>
            </a:r>
            <a:r>
              <a:rPr lang="en-US" i="1" baseline="-25000" dirty="0" smtClean="0">
                <a:latin typeface="Arial" panose="020B0604020202020204" pitchFamily="34" charset="0"/>
                <a:ea typeface="MS PGothic" charset="-128"/>
                <a:cs typeface="MS PGothic" charset="-128"/>
              </a:rPr>
              <a:t>A</a:t>
            </a:r>
            <a:r>
              <a:rPr lang="en-US" i="1" dirty="0" smtClean="0">
                <a:latin typeface="Arial" panose="020B0604020202020204" pitchFamily="34" charset="0"/>
                <a:ea typeface="MS PGothic" charset="-128"/>
                <a:cs typeface="MS PGothic" charset="-128"/>
              </a:rPr>
              <a:t>, </a:t>
            </a:r>
            <a:r>
              <a:rPr lang="en-US" dirty="0" smtClean="0">
                <a:latin typeface="Arial" panose="020B0604020202020204" pitchFamily="34" charset="0"/>
                <a:ea typeface="MS PGothic" charset="-128"/>
                <a:cs typeface="MS PGothic" charset="-128"/>
              </a:rPr>
              <a:t>calculate </a:t>
            </a:r>
            <a:r>
              <a:rPr lang="en-US" i="1" dirty="0" smtClean="0">
                <a:latin typeface="Arial" panose="020B0604020202020204" pitchFamily="34" charset="0"/>
                <a:ea typeface="MS PGothic" charset="-128"/>
                <a:cs typeface="MS PGothic" charset="-128"/>
              </a:rPr>
              <a:t>Y</a:t>
            </a:r>
            <a:r>
              <a:rPr lang="en-US" i="1" baseline="-25000" dirty="0" smtClean="0">
                <a:latin typeface="Arial" panose="020B0604020202020204" pitchFamily="34" charset="0"/>
                <a:ea typeface="MS PGothic" charset="-128"/>
                <a:cs typeface="MS PGothic" charset="-128"/>
              </a:rPr>
              <a:t>A</a:t>
            </a:r>
            <a:r>
              <a:rPr lang="en-US" i="1" dirty="0" smtClean="0">
                <a:latin typeface="Arial" panose="020B0604020202020204" pitchFamily="34" charset="0"/>
                <a:ea typeface="MS PGothic" charset="-128"/>
                <a:cs typeface="MS PGothic" charset="-128"/>
              </a:rPr>
              <a:t>, </a:t>
            </a:r>
            <a:r>
              <a:rPr lang="en-US" dirty="0" smtClean="0">
                <a:latin typeface="Arial" panose="020B0604020202020204" pitchFamily="34" charset="0"/>
                <a:ea typeface="MS PGothic" charset="-128"/>
                <a:cs typeface="MS PGothic" charset="-128"/>
              </a:rPr>
              <a:t>and send that to user </a:t>
            </a:r>
            <a:r>
              <a:rPr lang="en-US" i="1" dirty="0" smtClean="0">
                <a:latin typeface="Arial" panose="020B0604020202020204" pitchFamily="34" charset="0"/>
                <a:ea typeface="MS PGothic" charset="-128"/>
                <a:cs typeface="MS PGothic" charset="-128"/>
              </a:rPr>
              <a:t>B. </a:t>
            </a:r>
            <a:r>
              <a:rPr lang="en-US" dirty="0" smtClean="0">
                <a:latin typeface="Arial" panose="020B0604020202020204" pitchFamily="34" charset="0"/>
                <a:ea typeface="MS PGothic" charset="-128"/>
                <a:cs typeface="MS PGothic" charset="-128"/>
              </a:rPr>
              <a:t>User </a:t>
            </a:r>
            <a:r>
              <a:rPr lang="en-US" i="1" dirty="0" smtClean="0">
                <a:latin typeface="Arial" panose="020B0604020202020204" pitchFamily="34" charset="0"/>
                <a:ea typeface="MS PGothic" charset="-128"/>
                <a:cs typeface="MS PGothic" charset="-128"/>
              </a:rPr>
              <a:t>B </a:t>
            </a:r>
            <a:r>
              <a:rPr lang="en-US" dirty="0" smtClean="0">
                <a:latin typeface="Arial" panose="020B0604020202020204" pitchFamily="34" charset="0"/>
                <a:ea typeface="MS PGothic" charset="-128"/>
                <a:cs typeface="MS PGothic" charset="-128"/>
              </a:rPr>
              <a:t>responds by generating a private value </a:t>
            </a:r>
            <a:r>
              <a:rPr lang="en-US" i="1" dirty="0" smtClean="0">
                <a:latin typeface="Arial" panose="020B0604020202020204" pitchFamily="34" charset="0"/>
                <a:ea typeface="MS PGothic" charset="-128"/>
                <a:cs typeface="MS PGothic" charset="-128"/>
              </a:rPr>
              <a:t>X</a:t>
            </a:r>
            <a:r>
              <a:rPr lang="en-US" i="1" baseline="-25000" dirty="0" smtClean="0">
                <a:latin typeface="Arial" panose="020B0604020202020204" pitchFamily="34" charset="0"/>
                <a:ea typeface="MS PGothic" charset="-128"/>
                <a:cs typeface="MS PGothic" charset="-128"/>
              </a:rPr>
              <a:t>B</a:t>
            </a:r>
            <a:r>
              <a:rPr lang="en-US" i="1" dirty="0" smtClean="0">
                <a:latin typeface="Arial" panose="020B0604020202020204" pitchFamily="34" charset="0"/>
                <a:ea typeface="MS PGothic" charset="-128"/>
                <a:cs typeface="MS PGothic" charset="-128"/>
              </a:rPr>
              <a:t>, </a:t>
            </a:r>
            <a:r>
              <a:rPr lang="en-US" dirty="0" smtClean="0">
                <a:latin typeface="Arial" panose="020B0604020202020204" pitchFamily="34" charset="0"/>
                <a:ea typeface="MS PGothic" charset="-128"/>
                <a:cs typeface="MS PGothic" charset="-128"/>
              </a:rPr>
              <a:t>calculating </a:t>
            </a:r>
            <a:r>
              <a:rPr lang="en-US" i="1" dirty="0" smtClean="0">
                <a:latin typeface="Arial" panose="020B0604020202020204" pitchFamily="34" charset="0"/>
                <a:ea typeface="MS PGothic" charset="-128"/>
                <a:cs typeface="MS PGothic" charset="-128"/>
              </a:rPr>
              <a:t>Y</a:t>
            </a:r>
            <a:r>
              <a:rPr lang="en-US" i="1" baseline="-25000" dirty="0" smtClean="0">
                <a:latin typeface="Arial" panose="020B0604020202020204" pitchFamily="34" charset="0"/>
                <a:ea typeface="MS PGothic" charset="-128"/>
                <a:cs typeface="MS PGothic" charset="-128"/>
              </a:rPr>
              <a:t>B</a:t>
            </a:r>
            <a:r>
              <a:rPr lang="en-US" i="1" dirty="0" smtClean="0">
                <a:latin typeface="Arial" panose="020B0604020202020204" pitchFamily="34" charset="0"/>
                <a:ea typeface="MS PGothic" charset="-128"/>
                <a:cs typeface="MS PGothic" charset="-128"/>
              </a:rPr>
              <a:t>, </a:t>
            </a:r>
            <a:r>
              <a:rPr lang="en-US" dirty="0" smtClean="0">
                <a:latin typeface="Arial" panose="020B0604020202020204" pitchFamily="34" charset="0"/>
                <a:ea typeface="MS PGothic" charset="-128"/>
                <a:cs typeface="MS PGothic" charset="-128"/>
              </a:rPr>
              <a:t>and sending </a:t>
            </a:r>
            <a:r>
              <a:rPr lang="en-US" i="1" dirty="0" smtClean="0">
                <a:latin typeface="Arial" panose="020B0604020202020204" pitchFamily="34" charset="0"/>
                <a:ea typeface="MS PGothic" charset="-128"/>
                <a:cs typeface="MS PGothic" charset="-128"/>
              </a:rPr>
              <a:t>Y</a:t>
            </a:r>
            <a:r>
              <a:rPr lang="en-US" i="1" baseline="-25000" dirty="0" smtClean="0">
                <a:latin typeface="Arial" panose="020B0604020202020204" pitchFamily="34" charset="0"/>
                <a:ea typeface="MS PGothic" charset="-128"/>
                <a:cs typeface="MS PGothic" charset="-128"/>
              </a:rPr>
              <a:t>B</a:t>
            </a:r>
            <a:r>
              <a:rPr lang="en-US" i="1" dirty="0" smtClean="0">
                <a:latin typeface="Arial" panose="020B0604020202020204" pitchFamily="34" charset="0"/>
                <a:ea typeface="MS PGothic" charset="-128"/>
                <a:cs typeface="MS PGothic" charset="-128"/>
              </a:rPr>
              <a:t> </a:t>
            </a:r>
            <a:r>
              <a:rPr lang="en-US" dirty="0" smtClean="0">
                <a:latin typeface="Arial" panose="020B0604020202020204" pitchFamily="34" charset="0"/>
                <a:ea typeface="MS PGothic" charset="-128"/>
                <a:cs typeface="MS PGothic" charset="-128"/>
              </a:rPr>
              <a:t>to user </a:t>
            </a:r>
            <a:r>
              <a:rPr lang="en-US" i="1" dirty="0" smtClean="0">
                <a:latin typeface="Arial" panose="020B0604020202020204" pitchFamily="34" charset="0"/>
                <a:ea typeface="MS PGothic" charset="-128"/>
                <a:cs typeface="MS PGothic" charset="-128"/>
              </a:rPr>
              <a:t>A. </a:t>
            </a:r>
            <a:r>
              <a:rPr lang="en-US" dirty="0" smtClean="0">
                <a:latin typeface="Arial" panose="020B0604020202020204" pitchFamily="34" charset="0"/>
                <a:ea typeface="MS PGothic" charset="-128"/>
                <a:cs typeface="MS PGothic" charset="-128"/>
              </a:rPr>
              <a:t>Both users can now calculate the key. The necessary public values </a:t>
            </a:r>
            <a:r>
              <a:rPr lang="en-US" i="1" dirty="0" smtClean="0">
                <a:latin typeface="Arial" panose="020B0604020202020204" pitchFamily="34" charset="0"/>
                <a:ea typeface="MS PGothic" charset="-128"/>
                <a:cs typeface="MS PGothic" charset="-128"/>
              </a:rPr>
              <a:t>q </a:t>
            </a:r>
            <a:r>
              <a:rPr lang="en-US" dirty="0" smtClean="0">
                <a:latin typeface="Arial" panose="020B0604020202020204" pitchFamily="34" charset="0"/>
                <a:ea typeface="MS PGothic" charset="-128"/>
                <a:cs typeface="MS PGothic" charset="-128"/>
              </a:rPr>
              <a:t>and </a:t>
            </a:r>
            <a:r>
              <a:rPr lang="en-US" i="1" dirty="0" smtClean="0">
                <a:latin typeface="Arial" panose="020B0604020202020204" pitchFamily="34" charset="0"/>
                <a:ea typeface="MS PGothic" charset="-128"/>
                <a:cs typeface="MS PGothic" charset="-128"/>
              </a:rPr>
              <a:t>a </a:t>
            </a:r>
            <a:r>
              <a:rPr lang="en-US" dirty="0" smtClean="0">
                <a:latin typeface="Arial" panose="020B0604020202020204" pitchFamily="34" charset="0"/>
                <a:ea typeface="MS PGothic" charset="-128"/>
                <a:cs typeface="MS PGothic" charset="-128"/>
              </a:rPr>
              <a:t>would need to be known ahead of time. Alternatively, user </a:t>
            </a:r>
            <a:r>
              <a:rPr lang="en-US" i="1" dirty="0" smtClean="0">
                <a:latin typeface="Arial" panose="020B0604020202020204" pitchFamily="34" charset="0"/>
                <a:ea typeface="MS PGothic" charset="-128"/>
                <a:cs typeface="MS PGothic" charset="-128"/>
              </a:rPr>
              <a:t>A </a:t>
            </a:r>
            <a:r>
              <a:rPr lang="en-US" dirty="0" smtClean="0">
                <a:latin typeface="Arial" panose="020B0604020202020204" pitchFamily="34" charset="0"/>
                <a:ea typeface="MS PGothic" charset="-128"/>
                <a:cs typeface="MS PGothic" charset="-128"/>
              </a:rPr>
              <a:t>could pick values for </a:t>
            </a:r>
            <a:r>
              <a:rPr lang="en-US" i="1" dirty="0" smtClean="0">
                <a:latin typeface="Arial" panose="020B0604020202020204" pitchFamily="34" charset="0"/>
                <a:ea typeface="MS PGothic" charset="-128"/>
                <a:cs typeface="MS PGothic" charset="-128"/>
              </a:rPr>
              <a:t>q </a:t>
            </a:r>
            <a:r>
              <a:rPr lang="en-US" dirty="0" smtClean="0">
                <a:latin typeface="Arial" panose="020B0604020202020204" pitchFamily="34" charset="0"/>
                <a:ea typeface="MS PGothic" charset="-128"/>
                <a:cs typeface="MS PGothic" charset="-128"/>
              </a:rPr>
              <a:t>and </a:t>
            </a:r>
            <a:r>
              <a:rPr lang="en-US" i="1" dirty="0" smtClean="0">
                <a:latin typeface="Arial" panose="020B0604020202020204" pitchFamily="34" charset="0"/>
                <a:ea typeface="MS PGothic" charset="-128"/>
                <a:cs typeface="MS PGothic" charset="-128"/>
              </a:rPr>
              <a:t>a </a:t>
            </a:r>
            <a:r>
              <a:rPr lang="en-US" dirty="0" smtClean="0">
                <a:latin typeface="Arial" panose="020B0604020202020204" pitchFamily="34" charset="0"/>
                <a:ea typeface="MS PGothic" charset="-128"/>
                <a:cs typeface="MS PGothic" charset="-128"/>
              </a:rPr>
              <a:t>and include those in the first message. </a:t>
            </a:r>
            <a:endParaRPr lang="en-US" dirty="0" smtClean="0">
              <a:latin typeface="Arial" panose="020B0604020202020204" pitchFamily="34" charset="0"/>
              <a:ea typeface="MS PGothic" charset="-128"/>
              <a:cs typeface="MS PGothic"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p:sp>
      <p:sp>
        <p:nvSpPr>
          <p:cNvPr id="31747" name="Notes Placeholder 2"/>
          <p:cNvSpPr>
            <a:spLocks noGrp="1"/>
          </p:cNvSpPr>
          <p:nvPr>
            <p:ph type="body" idx="1"/>
          </p:nvPr>
        </p:nvSpPr>
        <p:spPr>
          <a:xfrm>
            <a:off x="685800" y="4343400"/>
            <a:ext cx="5486400" cy="4341813"/>
          </a:xfrm>
          <a:noFill/>
        </p:spPr>
        <p:txBody>
          <a:bodyPr/>
          <a:lstStyle/>
          <a:p>
            <a:r>
              <a:rPr lang="en-US" sz="1200" kern="1200" baseline="0" dirty="0" smtClean="0">
                <a:solidFill>
                  <a:schemeClr val="tx1"/>
                </a:solidFill>
                <a:latin typeface="Arial" panose="020B0604020202020204" pitchFamily="34" charset="0"/>
                <a:ea typeface="MS PGothic" charset="-128"/>
                <a:cs typeface="MS PGothic" charset="-128"/>
              </a:rPr>
              <a:t>The protocol depicted in Figure 10.1 is insecure against a man-in-the-middle attack.</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Suppose Alice and Bob wish to exchange keys, and Darth is the adversary. The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attack proceeds as follows (Figure 10.2).</a:t>
            </a:r>
            <a:endParaRPr lang="en-US" sz="1200" kern="1200" baseline="0" dirty="0" smtClean="0">
              <a:solidFill>
                <a:schemeClr val="tx1"/>
              </a:solidFill>
              <a:latin typeface="Arial" panose="020B0604020202020204" pitchFamily="34" charset="0"/>
              <a:ea typeface="MS PGothic" charset="-128"/>
              <a:cs typeface="MS PGothic" charset="-128"/>
            </a:endParaRPr>
          </a:p>
          <a:p>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Darth prepares for the attack by generating two random private keys X</a:t>
            </a:r>
            <a:r>
              <a:rPr lang="en-US" sz="1100" baseline="-25000" dirty="0" smtClean="0">
                <a:latin typeface="Arial" panose="020B0604020202020204" pitchFamily="34" charset="0"/>
                <a:ea typeface="MS PGothic" charset="-128"/>
                <a:cs typeface="MS PGothic" charset="-128"/>
              </a:rPr>
              <a:t>D1</a:t>
            </a:r>
            <a:r>
              <a:rPr lang="en-US" sz="1100" dirty="0" smtClean="0">
                <a:latin typeface="Arial" panose="020B0604020202020204" pitchFamily="34" charset="0"/>
                <a:ea typeface="MS PGothic" charset="-128"/>
                <a:cs typeface="MS PGothic" charset="-128"/>
              </a:rPr>
              <a:t> and X</a:t>
            </a:r>
            <a:r>
              <a:rPr lang="en-US" sz="1100" baseline="-25000" dirty="0" smtClean="0">
                <a:latin typeface="Arial" panose="020B0604020202020204" pitchFamily="34" charset="0"/>
                <a:ea typeface="MS PGothic" charset="-128"/>
                <a:cs typeface="MS PGothic" charset="-128"/>
              </a:rPr>
              <a:t>D2</a:t>
            </a:r>
            <a:r>
              <a:rPr lang="en-US" sz="1100" dirty="0" smtClean="0">
                <a:latin typeface="Arial" panose="020B0604020202020204" pitchFamily="34" charset="0"/>
                <a:ea typeface="MS PGothic" charset="-128"/>
                <a:cs typeface="MS PGothic" charset="-128"/>
              </a:rPr>
              <a:t> and then computing the corresponding public keys Y</a:t>
            </a:r>
            <a:r>
              <a:rPr lang="en-US" sz="1100" baseline="-25000" dirty="0" smtClean="0">
                <a:latin typeface="Arial" panose="020B0604020202020204" pitchFamily="34" charset="0"/>
                <a:ea typeface="MS PGothic" charset="-128"/>
                <a:cs typeface="MS PGothic" charset="-128"/>
              </a:rPr>
              <a:t>D1</a:t>
            </a:r>
            <a:r>
              <a:rPr lang="en-US" sz="1100" dirty="0" smtClean="0">
                <a:latin typeface="Arial" panose="020B0604020202020204" pitchFamily="34" charset="0"/>
                <a:ea typeface="MS PGothic" charset="-128"/>
                <a:cs typeface="MS PGothic" charset="-128"/>
              </a:rPr>
              <a:t> and Y</a:t>
            </a:r>
            <a:r>
              <a:rPr lang="en-US" sz="1100" baseline="-25000" dirty="0" smtClean="0">
                <a:latin typeface="Arial" panose="020B0604020202020204" pitchFamily="34" charset="0"/>
                <a:ea typeface="MS PGothic" charset="-128"/>
                <a:cs typeface="MS PGothic" charset="-128"/>
              </a:rPr>
              <a:t>D2</a:t>
            </a:r>
            <a:endParaRPr lang="en-US" sz="1100" baseline="-250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 Alice transmits Y</a:t>
            </a:r>
            <a:r>
              <a:rPr lang="en-US" sz="1100" baseline="-25000" dirty="0" smtClean="0">
                <a:latin typeface="Arial" panose="020B0604020202020204" pitchFamily="34" charset="0"/>
                <a:ea typeface="MS PGothic" charset="-128"/>
                <a:cs typeface="MS PGothic" charset="-128"/>
              </a:rPr>
              <a:t>A</a:t>
            </a:r>
            <a:r>
              <a:rPr lang="en-US" sz="1100" dirty="0" smtClean="0">
                <a:latin typeface="Arial" panose="020B0604020202020204" pitchFamily="34" charset="0"/>
                <a:ea typeface="MS PGothic" charset="-128"/>
                <a:cs typeface="MS PGothic" charset="-128"/>
              </a:rPr>
              <a:t> to Bob.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 Darth intercepts Y</a:t>
            </a:r>
            <a:r>
              <a:rPr lang="en-US" sz="1100" baseline="-25000" dirty="0" smtClean="0">
                <a:latin typeface="Arial" panose="020B0604020202020204" pitchFamily="34" charset="0"/>
                <a:ea typeface="MS PGothic" charset="-128"/>
                <a:cs typeface="MS PGothic" charset="-128"/>
              </a:rPr>
              <a:t>A</a:t>
            </a:r>
            <a:r>
              <a:rPr lang="en-US" sz="1100" dirty="0" smtClean="0">
                <a:latin typeface="Arial" panose="020B0604020202020204" pitchFamily="34" charset="0"/>
                <a:ea typeface="MS PGothic" charset="-128"/>
                <a:cs typeface="MS PGothic" charset="-128"/>
              </a:rPr>
              <a:t> and transmits Y</a:t>
            </a:r>
            <a:r>
              <a:rPr lang="en-US" sz="1100" baseline="-25000" dirty="0" smtClean="0">
                <a:latin typeface="Arial" panose="020B0604020202020204" pitchFamily="34" charset="0"/>
                <a:ea typeface="MS PGothic" charset="-128"/>
                <a:cs typeface="MS PGothic" charset="-128"/>
              </a:rPr>
              <a:t>D1</a:t>
            </a:r>
            <a:r>
              <a:rPr lang="en-US" sz="1100" dirty="0" smtClean="0">
                <a:latin typeface="Arial" panose="020B0604020202020204" pitchFamily="34" charset="0"/>
                <a:ea typeface="MS PGothic" charset="-128"/>
                <a:cs typeface="MS PGothic" charset="-128"/>
              </a:rPr>
              <a:t> to Bob. Darth also calculates K2 = (Y</a:t>
            </a:r>
            <a:r>
              <a:rPr lang="en-US" sz="1100" baseline="-25000" dirty="0" smtClean="0">
                <a:latin typeface="Arial" panose="020B0604020202020204" pitchFamily="34" charset="0"/>
                <a:ea typeface="MS PGothic" charset="-128"/>
                <a:cs typeface="MS PGothic" charset="-128"/>
              </a:rPr>
              <a:t>A</a:t>
            </a:r>
            <a:r>
              <a:rPr lang="en-US" sz="1100" dirty="0" smtClean="0">
                <a:latin typeface="Arial" panose="020B0604020202020204" pitchFamily="34" charset="0"/>
                <a:ea typeface="MS PGothic" charset="-128"/>
                <a:cs typeface="MS PGothic" charset="-128"/>
              </a:rPr>
              <a:t>  )^ X</a:t>
            </a:r>
            <a:r>
              <a:rPr lang="en-US" sz="1100" baseline="-25000" dirty="0" smtClean="0">
                <a:latin typeface="Arial" panose="020B0604020202020204" pitchFamily="34" charset="0"/>
                <a:ea typeface="MS PGothic" charset="-128"/>
                <a:cs typeface="MS PGothic" charset="-128"/>
              </a:rPr>
              <a:t>D2 </a:t>
            </a:r>
            <a:r>
              <a:rPr lang="en-US" sz="1100" dirty="0" smtClean="0">
                <a:latin typeface="Arial" panose="020B0604020202020204" pitchFamily="34" charset="0"/>
                <a:ea typeface="MS PGothic" charset="-128"/>
                <a:cs typeface="MS PGothic" charset="-128"/>
              </a:rPr>
              <a:t>mod q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Bob receives Y</a:t>
            </a:r>
            <a:r>
              <a:rPr lang="en-US" sz="1100" baseline="-25000" dirty="0" smtClean="0">
                <a:latin typeface="Arial" panose="020B0604020202020204" pitchFamily="34" charset="0"/>
                <a:ea typeface="MS PGothic" charset="-128"/>
                <a:cs typeface="MS PGothic" charset="-128"/>
              </a:rPr>
              <a:t>D1 </a:t>
            </a:r>
            <a:r>
              <a:rPr lang="en-US" sz="1100" dirty="0" smtClean="0">
                <a:latin typeface="Arial" panose="020B0604020202020204" pitchFamily="34" charset="0"/>
                <a:ea typeface="MS PGothic" charset="-128"/>
                <a:cs typeface="MS PGothic" charset="-128"/>
              </a:rPr>
              <a:t>and calculates K1=(Y</a:t>
            </a:r>
            <a:r>
              <a:rPr lang="en-US" sz="1100" baseline="-25000" dirty="0" smtClean="0">
                <a:latin typeface="Arial" panose="020B0604020202020204" pitchFamily="34" charset="0"/>
                <a:ea typeface="MS PGothic" charset="-128"/>
                <a:cs typeface="MS PGothic" charset="-128"/>
              </a:rPr>
              <a:t>D1 </a:t>
            </a:r>
            <a:r>
              <a:rPr lang="en-US" sz="1100" dirty="0" smtClean="0">
                <a:latin typeface="Arial" panose="020B0604020202020204" pitchFamily="34" charset="0"/>
                <a:ea typeface="MS PGothic" charset="-128"/>
                <a:cs typeface="MS PGothic" charset="-128"/>
              </a:rPr>
              <a:t>)^ X</a:t>
            </a:r>
            <a:r>
              <a:rPr lang="en-US" sz="1100" baseline="-25000" dirty="0" smtClean="0">
                <a:latin typeface="Arial" panose="020B0604020202020204" pitchFamily="34" charset="0"/>
                <a:ea typeface="MS PGothic" charset="-128"/>
                <a:cs typeface="MS PGothic" charset="-128"/>
              </a:rPr>
              <a:t>B</a:t>
            </a:r>
            <a:r>
              <a:rPr lang="en-US" sz="1100" dirty="0" smtClean="0">
                <a:latin typeface="Arial" panose="020B0604020202020204" pitchFamily="34" charset="0"/>
                <a:ea typeface="MS PGothic" charset="-128"/>
                <a:cs typeface="MS PGothic" charset="-128"/>
              </a:rPr>
              <a:t> mod q</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Bob transmits Y</a:t>
            </a:r>
            <a:r>
              <a:rPr lang="en-US" sz="1100" baseline="-25000" dirty="0" smtClean="0">
                <a:latin typeface="Arial" panose="020B0604020202020204" pitchFamily="34" charset="0"/>
                <a:ea typeface="MS PGothic" charset="-128"/>
                <a:cs typeface="MS PGothic" charset="-128"/>
              </a:rPr>
              <a:t>B</a:t>
            </a:r>
            <a:r>
              <a:rPr lang="en-US" sz="1100" dirty="0" smtClean="0">
                <a:latin typeface="Arial" panose="020B0604020202020204" pitchFamily="34" charset="0"/>
                <a:ea typeface="MS PGothic" charset="-128"/>
                <a:cs typeface="MS PGothic" charset="-128"/>
              </a:rPr>
              <a:t> to Alice.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Darth intercepts Y</a:t>
            </a:r>
            <a:r>
              <a:rPr lang="en-US" sz="1100" baseline="-25000" dirty="0" smtClean="0">
                <a:latin typeface="Arial" panose="020B0604020202020204" pitchFamily="34" charset="0"/>
                <a:ea typeface="MS PGothic" charset="-128"/>
                <a:cs typeface="MS PGothic" charset="-128"/>
              </a:rPr>
              <a:t>B </a:t>
            </a:r>
            <a:r>
              <a:rPr lang="en-US" sz="1100" dirty="0" smtClean="0">
                <a:latin typeface="Arial" panose="020B0604020202020204" pitchFamily="34" charset="0"/>
                <a:ea typeface="MS PGothic" charset="-128"/>
                <a:cs typeface="MS PGothic" charset="-128"/>
              </a:rPr>
              <a:t>and transmits Y</a:t>
            </a:r>
            <a:r>
              <a:rPr lang="en-US" sz="1100" baseline="-25000" dirty="0" smtClean="0">
                <a:latin typeface="Arial" panose="020B0604020202020204" pitchFamily="34" charset="0"/>
                <a:ea typeface="MS PGothic" charset="-128"/>
                <a:cs typeface="MS PGothic" charset="-128"/>
              </a:rPr>
              <a:t>D2 </a:t>
            </a:r>
            <a:r>
              <a:rPr lang="en-US" sz="1100" dirty="0" smtClean="0">
                <a:latin typeface="Arial" panose="020B0604020202020204" pitchFamily="34" charset="0"/>
                <a:ea typeface="MS PGothic" charset="-128"/>
                <a:cs typeface="MS PGothic" charset="-128"/>
              </a:rPr>
              <a:t>to Alice. Darth calculates K1=(Y</a:t>
            </a:r>
            <a:r>
              <a:rPr lang="en-US" sz="1100" baseline="-25000" dirty="0" smtClean="0">
                <a:latin typeface="Arial" panose="020B0604020202020204" pitchFamily="34" charset="0"/>
                <a:ea typeface="MS PGothic" charset="-128"/>
                <a:cs typeface="MS PGothic" charset="-128"/>
              </a:rPr>
              <a:t>B</a:t>
            </a:r>
            <a:r>
              <a:rPr lang="en-US" sz="1100" dirty="0" smtClean="0">
                <a:latin typeface="Arial" panose="020B0604020202020204" pitchFamily="34" charset="0"/>
                <a:ea typeface="MS PGothic" charset="-128"/>
                <a:cs typeface="MS PGothic" charset="-128"/>
              </a:rPr>
              <a:t> )^ X</a:t>
            </a:r>
            <a:r>
              <a:rPr lang="en-US" sz="1100" baseline="-25000" dirty="0" smtClean="0">
                <a:latin typeface="Arial" panose="020B0604020202020204" pitchFamily="34" charset="0"/>
                <a:ea typeface="MS PGothic" charset="-128"/>
                <a:cs typeface="MS PGothic" charset="-128"/>
              </a:rPr>
              <a:t>D1</a:t>
            </a:r>
            <a:r>
              <a:rPr lang="en-US" sz="1100" dirty="0" smtClean="0">
                <a:latin typeface="Arial" panose="020B0604020202020204" pitchFamily="34" charset="0"/>
                <a:ea typeface="MS PGothic" charset="-128"/>
                <a:cs typeface="MS PGothic" charset="-128"/>
              </a:rPr>
              <a:t>  mod q</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Alice receives Y</a:t>
            </a:r>
            <a:r>
              <a:rPr lang="en-US" sz="1100" baseline="-25000" dirty="0" smtClean="0">
                <a:latin typeface="Arial" panose="020B0604020202020204" pitchFamily="34" charset="0"/>
                <a:ea typeface="MS PGothic" charset="-128"/>
                <a:cs typeface="MS PGothic" charset="-128"/>
              </a:rPr>
              <a:t>D2 </a:t>
            </a:r>
            <a:r>
              <a:rPr lang="en-US" sz="1100" dirty="0" smtClean="0">
                <a:latin typeface="Arial" panose="020B0604020202020204" pitchFamily="34" charset="0"/>
                <a:ea typeface="MS PGothic" charset="-128"/>
                <a:cs typeface="MS PGothic" charset="-128"/>
              </a:rPr>
              <a:t>and calculates K2=(Y</a:t>
            </a:r>
            <a:r>
              <a:rPr lang="en-US" sz="1100" baseline="-25000" dirty="0" smtClean="0">
                <a:latin typeface="Arial" panose="020B0604020202020204" pitchFamily="34" charset="0"/>
                <a:ea typeface="MS PGothic" charset="-128"/>
                <a:cs typeface="MS PGothic" charset="-128"/>
              </a:rPr>
              <a:t>D2 </a:t>
            </a:r>
            <a:r>
              <a:rPr lang="en-US" sz="1100" dirty="0" smtClean="0">
                <a:latin typeface="Arial" panose="020B0604020202020204" pitchFamily="34" charset="0"/>
                <a:ea typeface="MS PGothic" charset="-128"/>
                <a:cs typeface="MS PGothic" charset="-128"/>
              </a:rPr>
              <a:t>)^ X</a:t>
            </a:r>
            <a:r>
              <a:rPr lang="en-US" sz="1100" baseline="-25000" dirty="0" smtClean="0">
                <a:latin typeface="Arial" panose="020B0604020202020204" pitchFamily="34" charset="0"/>
                <a:ea typeface="MS PGothic" charset="-128"/>
                <a:cs typeface="MS PGothic" charset="-128"/>
              </a:rPr>
              <a:t>A</a:t>
            </a:r>
            <a:r>
              <a:rPr lang="en-US" sz="1100" dirty="0" smtClean="0">
                <a:latin typeface="Arial" panose="020B0604020202020204" pitchFamily="34" charset="0"/>
                <a:ea typeface="MS PGothic" charset="-128"/>
                <a:cs typeface="MS PGothic" charset="-128"/>
              </a:rPr>
              <a:t> mod q .   </a:t>
            </a:r>
            <a:endParaRPr lang="en-US" sz="1100" dirty="0" smtClean="0">
              <a:latin typeface="Arial" panose="020B0604020202020204" pitchFamily="34" charset="0"/>
              <a:ea typeface="MS PGothic" charset="-128"/>
              <a:cs typeface="MS PGothic" charset="-128"/>
            </a:endParaRPr>
          </a:p>
          <a:p>
            <a:pPr eaLnBrk="1" hangingPunct="1">
              <a:lnSpc>
                <a:spcPct val="90000"/>
              </a:lnSpc>
            </a:pPr>
            <a:endParaRPr lang="en-US" sz="1100" dirty="0" smtClean="0">
              <a:latin typeface="Arial" panose="020B0604020202020204" pitchFamily="34" charset="0"/>
              <a:ea typeface="MS PGothic" charset="-128"/>
              <a:cs typeface="MS PGothic" charset="-128"/>
            </a:endParaRPr>
          </a:p>
          <a:p>
            <a:pPr eaLnBrk="1" hangingPunct="1">
              <a:lnSpc>
                <a:spcPct val="90000"/>
              </a:lnSpc>
            </a:pPr>
            <a:r>
              <a:rPr lang="en-US" sz="1100" dirty="0" smtClean="0">
                <a:latin typeface="Arial" panose="020B0604020202020204" pitchFamily="34" charset="0"/>
                <a:ea typeface="MS PGothic" charset="-128"/>
                <a:cs typeface="MS PGothic" charset="-128"/>
              </a:rPr>
              <a:t>At this point, Bob and Alice think that they share a secret key, but instead Bob and Darth share secret key K1 and Alice and Darth share secret key K2. All future communication between Bob and Alice is compromised in the following way:   </a:t>
            </a:r>
            <a:endParaRPr lang="en-US" sz="1100" dirty="0" smtClean="0">
              <a:latin typeface="Arial" panose="020B0604020202020204" pitchFamily="34" charset="0"/>
              <a:ea typeface="MS PGothic" charset="-128"/>
              <a:cs typeface="MS PGothic" charset="-128"/>
            </a:endParaRPr>
          </a:p>
          <a:p>
            <a:pPr eaLnBrk="1" hangingPunct="1">
              <a:lnSpc>
                <a:spcPct val="90000"/>
              </a:lnSpc>
            </a:pP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Alice sends an encrypted message M: E(K2, M).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Darth intercepts the encrypted message and decrypts it, to recover M.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r>
              <a:rPr lang="en-US" sz="1100" dirty="0" smtClean="0">
                <a:latin typeface="Arial" panose="020B0604020202020204" pitchFamily="34" charset="0"/>
                <a:ea typeface="MS PGothic" charset="-128"/>
                <a:cs typeface="MS PGothic" charset="-128"/>
              </a:rPr>
              <a:t>Darth sends Bob E(K1, M) or E(K1, M'), where M' is any message. In the first case, Darth simply wants to eavesdrop on the communication without altering it. In the second case, Darth wants to modify the message going to Bob.   </a:t>
            </a:r>
            <a:endParaRPr lang="en-US" sz="1100" dirty="0" smtClean="0">
              <a:latin typeface="Arial" panose="020B0604020202020204" pitchFamily="34" charset="0"/>
              <a:ea typeface="MS PGothic" charset="-128"/>
              <a:cs typeface="MS PGothic" charset="-128"/>
            </a:endParaRPr>
          </a:p>
          <a:p>
            <a:pPr eaLnBrk="1" hangingPunct="1">
              <a:lnSpc>
                <a:spcPct val="90000"/>
              </a:lnSpc>
              <a:buFontTx/>
              <a:buAutoNum type="arabicPeriod"/>
            </a:pPr>
            <a:endParaRPr lang="en-US" sz="1100" dirty="0" smtClean="0">
              <a:latin typeface="Arial" panose="020B0604020202020204" pitchFamily="34" charset="0"/>
              <a:ea typeface="MS PGothic" charset="-128"/>
              <a:cs typeface="MS PGothic" charset="-128"/>
            </a:endParaRPr>
          </a:p>
          <a:p>
            <a:pPr eaLnBrk="1" hangingPunct="1">
              <a:lnSpc>
                <a:spcPct val="90000"/>
              </a:lnSpc>
              <a:buFontTx/>
              <a:buNone/>
            </a:pPr>
            <a:r>
              <a:rPr lang="en-US" sz="1100" dirty="0" smtClean="0">
                <a:latin typeface="Arial" panose="020B0604020202020204" pitchFamily="34" charset="0"/>
                <a:ea typeface="MS PGothic" charset="-128"/>
                <a:cs typeface="MS PGothic" charset="-128"/>
              </a:rPr>
              <a:t>The key exchange protocol is vulnerable to such an attack because it does not authenticate the participants. This vulnerability can be overcome with the use of digital signatures and public- key certificates.</a:t>
            </a:r>
            <a:endParaRPr lang="en-US" sz="1100" dirty="0" smtClean="0">
              <a:latin typeface="Arial" panose="020B0604020202020204" pitchFamily="34" charset="0"/>
              <a:ea typeface="MS PGothic" charset="-128"/>
              <a:cs typeface="MS PGothic" charset="-128"/>
            </a:endParaRPr>
          </a:p>
        </p:txBody>
      </p:sp>
      <p:sp>
        <p:nvSpPr>
          <p:cNvPr id="31748" name="Slide Number Placeholder 3"/>
          <p:cNvSpPr>
            <a:spLocks noGrp="1"/>
          </p:cNvSpPr>
          <p:nvPr>
            <p:ph type="sldNum" sz="quarter" idx="5"/>
          </p:nvPr>
        </p:nvSpPr>
        <p:spPr>
          <a:noFill/>
        </p:spPr>
        <p:txBody>
          <a:bodyPr/>
          <a:lstStyle/>
          <a:p>
            <a:fld id="{1497ACC7-F361-EE47-BD9E-A66D06FA39DE}"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14CF9403-2534-654D-9690-24E80497FAA7}" type="slidenum">
              <a:rPr lang="en-AU">
                <a:latin typeface="Arial" panose="020B0604020202020204" pitchFamily="34" charset="0"/>
              </a:rPr>
            </a:fld>
            <a:endParaRPr lang="en-AU" dirty="0">
              <a:latin typeface="Arial" panose="020B0604020202020204" pitchFamily="34" charset="0"/>
            </a:endParaRPr>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pPr eaLnBrk="1" hangingPunct="1"/>
            <a:r>
              <a:rPr lang="en-US" dirty="0" smtClean="0">
                <a:latin typeface="Arial" panose="020B0604020202020204" pitchFamily="34" charset="0"/>
                <a:ea typeface="MS PGothic" charset="-128"/>
                <a:cs typeface="MS PGothic" charset="-128"/>
              </a:rPr>
              <a:t>In 1984, T. Elgamal announced a public-key scheme based on discrete logarithms, closely related to the Diffie-Hellman technique [ELGA84, ELGA85]. The ElGamal cryptosystem is used in some form in a number of standards including the digital signature standard (DSS) and the S/MIME email standard.  </a:t>
            </a:r>
            <a:endParaRPr lang="en-US" dirty="0" smtClean="0">
              <a:latin typeface="Arial" panose="020B0604020202020204" pitchFamily="34" charset="0"/>
              <a:ea typeface="MS PGothic" charset="-128"/>
              <a:cs typeface="MS PGothic" charset="-128"/>
            </a:endParaRPr>
          </a:p>
          <a:p>
            <a:pPr eaLnBrk="1" hangingPunct="1"/>
            <a:endParaRPr lang="en-US" dirty="0" smtClean="0">
              <a:latin typeface="Arial" panose="020B0604020202020204" pitchFamily="34" charset="0"/>
              <a:ea typeface="MS PGothic" charset="-128"/>
              <a:cs typeface="MS PGothic" charset="-128"/>
            </a:endParaRPr>
          </a:p>
          <a:p>
            <a:pPr eaLnBrk="1" hangingPunct="1"/>
            <a:r>
              <a:rPr lang="en-US" dirty="0" smtClean="0">
                <a:latin typeface="Arial" panose="020B0604020202020204" pitchFamily="34" charset="0"/>
                <a:ea typeface="MS PGothic" charset="-128"/>
                <a:cs typeface="MS PGothic" charset="-128"/>
              </a:rPr>
              <a:t>As with Diffie-Hellman, the global elements of ElGamal are a prime number </a:t>
            </a:r>
            <a:r>
              <a:rPr lang="en-US" i="1" dirty="0" smtClean="0">
                <a:latin typeface="Arial" panose="020B0604020202020204" pitchFamily="34" charset="0"/>
                <a:ea typeface="MS PGothic" charset="-128"/>
                <a:cs typeface="MS PGothic" charset="-128"/>
              </a:rPr>
              <a:t>q </a:t>
            </a:r>
            <a:r>
              <a:rPr lang="en-US" dirty="0" smtClean="0">
                <a:latin typeface="Arial" panose="020B0604020202020204" pitchFamily="34" charset="0"/>
                <a:ea typeface="MS PGothic" charset="-128"/>
                <a:cs typeface="MS PGothic" charset="-128"/>
              </a:rPr>
              <a:t>and </a:t>
            </a:r>
            <a:r>
              <a:rPr lang="en-US" i="1" dirty="0" smtClean="0">
                <a:latin typeface="Arial" panose="020B0604020202020204" pitchFamily="34" charset="0"/>
                <a:ea typeface="MS PGothic" charset="-128"/>
                <a:cs typeface="MS PGothic" charset="-128"/>
              </a:rPr>
              <a:t>a, </a:t>
            </a:r>
            <a:r>
              <a:rPr lang="en-US" dirty="0" smtClean="0">
                <a:latin typeface="Arial" panose="020B0604020202020204" pitchFamily="34" charset="0"/>
                <a:ea typeface="MS PGothic" charset="-128"/>
                <a:cs typeface="MS PGothic" charset="-128"/>
              </a:rPr>
              <a:t>which is a primitive root of </a:t>
            </a:r>
            <a:r>
              <a:rPr lang="en-US" i="1" dirty="0" smtClean="0">
                <a:latin typeface="Arial" panose="020B0604020202020204" pitchFamily="34" charset="0"/>
                <a:ea typeface="MS PGothic" charset="-128"/>
                <a:cs typeface="MS PGothic" charset="-128"/>
              </a:rPr>
              <a:t>q. </a:t>
            </a:r>
            <a:r>
              <a:rPr lang="en-US" dirty="0" smtClean="0">
                <a:latin typeface="Arial" panose="020B0604020202020204" pitchFamily="34" charset="0"/>
                <a:ea typeface="MS PGothic" charset="-128"/>
                <a:cs typeface="MS PGothic" charset="-128"/>
              </a:rPr>
              <a:t>User A generates a private/public key pair as shown. The security of ElGamal is based on the difficulty of computing discrete logarithms, to recover either x given y, or k given K .</a:t>
            </a:r>
            <a:endParaRPr lang="en-US" dirty="0" smtClean="0">
              <a:latin typeface="Arial" panose="020B0604020202020204" pitchFamily="34" charset="0"/>
              <a:ea typeface="MS PGothic" charset="-128"/>
              <a:cs typeface="MS PGothic" charset="-128"/>
            </a:endParaRPr>
          </a:p>
          <a:p>
            <a:pPr eaLnBrk="1" hangingPunct="1"/>
            <a:endParaRPr lang="en-US" dirty="0" smtClean="0">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The security of Elgamal is based on the difficulty of computing discrete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logarithms.</a:t>
            </a:r>
            <a:endParaRPr lang="en-US" dirty="0" smtClean="0">
              <a:latin typeface="Times-Roman" charset="0"/>
              <a:ea typeface="MS PGothic" charset="-128"/>
              <a:cs typeface="MS PGothic"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10.3 summarizes</a:t>
            </a:r>
            <a:r>
              <a:rPr lang="en-US" baseline="0" dirty="0" smtClean="0"/>
              <a:t> the ElGamal Cryptosystem.  It corresponds to Figure 9.1a.</a:t>
            </a:r>
            <a:endParaRPr lang="en-US" dirty="0"/>
          </a:p>
        </p:txBody>
      </p:sp>
      <p:sp>
        <p:nvSpPr>
          <p:cNvPr id="4" name="Slide Number Placeholder 3"/>
          <p:cNvSpPr>
            <a:spLocks noGrp="1"/>
          </p:cNvSpPr>
          <p:nvPr>
            <p:ph type="sldNum" sz="quarter" idx="10"/>
          </p:nvPr>
        </p:nvSpPr>
        <p:spPr/>
        <p:txBody>
          <a:bodyPr/>
          <a:lstStyle/>
          <a:p>
            <a:pPr>
              <a:defRPr/>
            </a:pPr>
            <a:fld id="{6C914AB1-A579-2F42-995D-A924F462C005}"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幻灯片图像占位符 50177"/>
          <p:cNvSpPr>
            <a:spLocks noRot="1" noTextEdit="1"/>
          </p:cNvSpPr>
          <p:nvPr>
            <p:ph type="sldImg"/>
          </p:nvPr>
        </p:nvSpPr>
        <p:spPr/>
      </p:sp>
      <p:sp>
        <p:nvSpPr>
          <p:cNvPr id="50179" name="文本占位符 50178"/>
          <p:cNvSpPr/>
          <p:nvPr>
            <p:ph type="body" idx="1"/>
          </p:nvPr>
        </p:nvSpPr>
        <p:spPr/>
        <p:txBody>
          <a:bodyPr/>
          <a:p>
            <a:pPr lvl="0" eaLnBrk="1" hangingPunct="1">
              <a:spcBef>
                <a:spcPct val="50000"/>
              </a:spcBef>
              <a:buClr>
                <a:schemeClr val="bg1"/>
              </a:buClr>
              <a:buChar char="•"/>
            </a:pPr>
            <a:r>
              <a:rPr lang="zh-CN" altLang="en-US" dirty="0"/>
              <a:t>关键是</a:t>
            </a:r>
            <a:r>
              <a:rPr lang="en-US" altLang="zh-CN" dirty="0" err="1"/>
              <a:t>b^k</a:t>
            </a:r>
            <a:r>
              <a:rPr lang="zh-CN" altLang="en-US" dirty="0"/>
              <a:t>＝</a:t>
            </a:r>
            <a:r>
              <a:rPr lang="en-US" altLang="zh-CN"/>
              <a:t>(</a:t>
            </a:r>
            <a:r>
              <a:rPr lang="en-US" altLang="zh-CN" dirty="0" err="1"/>
              <a:t>g^k)^a</a:t>
            </a:r>
            <a:r>
              <a:rPr lang="zh-CN" altLang="en-US" dirty="0"/>
              <a:t>，而</a:t>
            </a:r>
            <a:r>
              <a:rPr lang="en-US" altLang="zh-CN"/>
              <a:t>m</a:t>
            </a:r>
            <a:r>
              <a:rPr lang="zh-CN" altLang="en-US" dirty="0"/>
              <a:t>被</a:t>
            </a:r>
            <a:r>
              <a:rPr lang="en-US" altLang="zh-CN" dirty="0" err="1"/>
              <a:t>b^k</a:t>
            </a:r>
            <a:r>
              <a:rPr lang="zh-CN" altLang="en-US" dirty="0"/>
              <a:t>掩盖，要去掉</a:t>
            </a:r>
            <a:r>
              <a:rPr lang="en-US" altLang="zh-CN" dirty="0" err="1"/>
              <a:t>b^k</a:t>
            </a:r>
            <a:r>
              <a:rPr lang="zh-CN" altLang="en-US" dirty="0"/>
              <a:t>得用到</a:t>
            </a:r>
            <a:r>
              <a:rPr lang="en-US" altLang="zh-CN"/>
              <a:t>a</a:t>
            </a:r>
            <a:r>
              <a:rPr lang="zh-CN" altLang="en-US" dirty="0"/>
              <a:t>； </a:t>
            </a:r>
            <a:r>
              <a:rPr lang="zh-CN" altLang="en-US" dirty="0">
                <a:solidFill>
                  <a:schemeClr val="bg2"/>
                </a:solidFill>
              </a:rPr>
              <a:t>（其实也可以使用</a:t>
            </a:r>
            <a:r>
              <a:rPr lang="en-US" altLang="zh-CN" dirty="0" err="1">
                <a:solidFill>
                  <a:schemeClr val="bg2"/>
                </a:solidFill>
              </a:rPr>
              <a:t>xor</a:t>
            </a:r>
            <a:r>
              <a:rPr lang="zh-CN" altLang="en-US" dirty="0">
                <a:solidFill>
                  <a:schemeClr val="bg2"/>
                </a:solidFill>
              </a:rPr>
              <a:t>）</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86EAA5D-0480-654D-BDAE-36E2E1D468D4}" type="slidenum">
              <a:rPr lang="en-AU">
                <a:latin typeface="Arial" panose="020B0604020202020204" pitchFamily="34" charset="0"/>
              </a:rPr>
            </a:fld>
            <a:endParaRPr lang="en-AU" dirty="0">
              <a:latin typeface="Arial" panose="020B0604020202020204" pitchFamily="34" charset="0"/>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charset="-128"/>
                <a:cs typeface="MS PGothic" charset="-128"/>
              </a:rPr>
              <a:t>Most of the products and standards that use public-key cryptography for encryption</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and digital signatures use RSA. As we have seen, the key length for secure RSA</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use has increased over recent years, and this has put a heavier processing load on</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applications using RSA. This burden has ramifications, especially for electronic commerce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sites that conduct large numbers of secure transactions. A competing system</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challenges RSA: elliptic curve cryptography (ECC). ECC is showing up in standardization</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efforts, including the IEEE P1363 Standard for Public-Key Cryptography.</a:t>
            </a:r>
            <a:endParaRPr lang="en-US" sz="1200" kern="1200" baseline="0" dirty="0" smtClean="0">
              <a:solidFill>
                <a:schemeClr val="tx1"/>
              </a:solidFill>
              <a:latin typeface="Arial" panose="020B0604020202020204" pitchFamily="34" charset="0"/>
              <a:ea typeface="MS PGothic" charset="-128"/>
              <a:cs typeface="MS PGothic" charset="-128"/>
            </a:endParaRPr>
          </a:p>
          <a:p>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The principal attraction of ECC, compared to RSA, is that it appears to offer</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equal security for a far smaller key size, thereby reducing processing overhead. On</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the other hand, although the theory of ECC has been around for some time, it is</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only recently that products have begun to appear and that there has been sustained</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cryptanalytic interest in probing for weaknesses. Accordingly, the confidence level</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in ECC is not yet as high as that in RSA.</a:t>
            </a:r>
            <a:endParaRPr lang="en-US" sz="1200" kern="1200" baseline="0" dirty="0" smtClean="0">
              <a:solidFill>
                <a:schemeClr val="tx1"/>
              </a:solidFill>
              <a:latin typeface="Arial" panose="020B0604020202020204" pitchFamily="34" charset="0"/>
              <a:ea typeface="MS PGothic" charset="-128"/>
              <a:cs typeface="MS PGothic" charset="-128"/>
            </a:endParaRPr>
          </a:p>
          <a:p>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ECC is fundamentally more difficult to explain than either RSA or Diffie-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Hellman, and a full mathematical description is beyond the scope of this book.</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This section and the next give some background on elliptic curves and ECC. We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begin with a brief review of the concept of abelian group. Next, we examine the</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concept of elliptic curves defined over the real numbers. This is followed by a look</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at elliptic curves defined over finite fields. Finally, we are able to examine elliptic</a:t>
            </a:r>
            <a:endParaRPr lang="en-US" sz="1200" kern="1200" baseline="0" dirty="0" smtClean="0">
              <a:solidFill>
                <a:schemeClr val="tx1"/>
              </a:solidFill>
              <a:latin typeface="Arial" panose="020B0604020202020204" pitchFamily="34" charset="0"/>
              <a:ea typeface="MS PGothic" charset="-128"/>
              <a:cs typeface="MS PGothic" charset="-128"/>
            </a:endParaRPr>
          </a:p>
          <a:p>
            <a:r>
              <a:rPr lang="en-US" sz="1200" kern="1200" baseline="0" dirty="0" smtClean="0">
                <a:solidFill>
                  <a:schemeClr val="tx1"/>
                </a:solidFill>
                <a:latin typeface="Arial" panose="020B0604020202020204" pitchFamily="34" charset="0"/>
                <a:ea typeface="MS PGothic" charset="-128"/>
                <a:cs typeface="MS PGothic" charset="-128"/>
              </a:rPr>
              <a:t>curve ciphers.</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1026"/>
          <p:cNvGrpSpPr/>
          <p:nvPr/>
        </p:nvGrpSpPr>
        <p:grpSpPr bwMode="auto">
          <a:xfrm>
            <a:off x="3175" y="4267200"/>
            <a:ext cx="9140825" cy="2590800"/>
            <a:chOff x="2" y="2688"/>
            <a:chExt cx="5758" cy="1632"/>
          </a:xfrm>
        </p:grpSpPr>
        <p:sp>
          <p:nvSpPr>
            <p:cNvPr id="5" name="Freeform 1027"/>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6" name="Group 1028"/>
            <p:cNvGrpSpPr/>
            <p:nvPr/>
          </p:nvGrpSpPr>
          <p:grpSpPr bwMode="auto">
            <a:xfrm>
              <a:off x="1776" y="3024"/>
              <a:ext cx="3929" cy="1290"/>
              <a:chOff x="1776" y="3024"/>
              <a:chExt cx="3929" cy="1290"/>
            </a:xfrm>
          </p:grpSpPr>
          <p:grpSp>
            <p:nvGrpSpPr>
              <p:cNvPr id="7" name="Group 1029"/>
              <p:cNvGrpSpPr/>
              <p:nvPr/>
            </p:nvGrpSpPr>
            <p:grpSpPr bwMode="auto">
              <a:xfrm>
                <a:off x="2268" y="3934"/>
                <a:ext cx="638" cy="377"/>
                <a:chOff x="2268" y="3934"/>
                <a:chExt cx="638" cy="377"/>
              </a:xfrm>
            </p:grpSpPr>
            <p:sp>
              <p:nvSpPr>
                <p:cNvPr id="60" name="Oval 1030"/>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1" name="Oval 1031"/>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2" name="Oval 1032"/>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3" name="Oval 1033"/>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4" name="Oval 1034"/>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5" name="Oval 1035"/>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6" name="Oval 1036"/>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7" name="Oval 1037"/>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8" name="Oval 1038"/>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9" name="Oval 1039"/>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0" name="Oval 1040"/>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1" name="Oval 1041"/>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2" name="Oval 1042"/>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3" name="Freeform 1043"/>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14" name="Freeform 1044"/>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15" name="Freeform 1045"/>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16" name="Freeform 1046"/>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17" name="Freeform 1047"/>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18" name="Freeform 1048"/>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19" name="Freeform 1049"/>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20" name="Freeform 1050"/>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21" name="Freeform 1051"/>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22" name="Freeform 1052"/>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3" name="Freeform 1053"/>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4" name="Freeform 1054"/>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5" name="Freeform 1055"/>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6" name="Freeform 1056"/>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7" name="Freeform 1057"/>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8" name="Freeform 1058"/>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9" name="Freeform 1059"/>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0" name="Freeform 1060"/>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1" name="Freeform 1061"/>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2" name="Freeform 1062"/>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3" name="Freeform 1063"/>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4" name="Freeform 1064"/>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5" name="Freeform 1065"/>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6" name="Freeform 1066"/>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7" name="Freeform 1067"/>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38" name="Freeform 1068"/>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9" name="Freeform 1069"/>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0" name="Freeform 1070"/>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1" name="Freeform 1071"/>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2" name="Freeform 1072"/>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3" name="Freeform 1073"/>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4" name="Freeform 1074"/>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5" name="Freeform 1075"/>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6" name="Freeform 1076"/>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7" name="Oval 1077"/>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48" name="Group 1078"/>
              <p:cNvGrpSpPr/>
              <p:nvPr/>
            </p:nvGrpSpPr>
            <p:grpSpPr bwMode="auto">
              <a:xfrm>
                <a:off x="4546" y="3608"/>
                <a:ext cx="518" cy="319"/>
                <a:chOff x="4546" y="3608"/>
                <a:chExt cx="518" cy="319"/>
              </a:xfrm>
            </p:grpSpPr>
            <p:sp>
              <p:nvSpPr>
                <p:cNvPr id="54" name="Oval 1079"/>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55" name="Oval 1080"/>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6" name="Oval 1081"/>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7" name="Oval 1082"/>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8" name="Oval 1083"/>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9" name="Oval 1084"/>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49" name="Group 1085"/>
              <p:cNvGrpSpPr/>
              <p:nvPr/>
            </p:nvGrpSpPr>
            <p:grpSpPr bwMode="auto">
              <a:xfrm>
                <a:off x="5381" y="3085"/>
                <a:ext cx="227" cy="132"/>
                <a:chOff x="5381" y="3085"/>
                <a:chExt cx="227" cy="132"/>
              </a:xfrm>
            </p:grpSpPr>
            <p:sp>
              <p:nvSpPr>
                <p:cNvPr id="50" name="Oval 1086"/>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1" name="Oval 1087"/>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2" name="Oval 1088"/>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3" name="Oval 1089"/>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80962" name="Rectangle 1090"/>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endParaRPr lang="en-US"/>
          </a:p>
        </p:txBody>
      </p:sp>
      <p:sp>
        <p:nvSpPr>
          <p:cNvPr id="80963" name="Rectangle 1091"/>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t>Click to edit Master subtitle style</a:t>
            </a:r>
            <a:endParaRPr lang="en-US"/>
          </a:p>
        </p:txBody>
      </p:sp>
      <p:sp>
        <p:nvSpPr>
          <p:cNvPr id="68" name="Rectangle 1092"/>
          <p:cNvSpPr>
            <a:spLocks noGrp="1" noChangeArrowheads="1"/>
          </p:cNvSpPr>
          <p:nvPr>
            <p:ph type="dt" sz="quarter" idx="10"/>
          </p:nvPr>
        </p:nvSpPr>
        <p:spPr/>
        <p:txBody>
          <a:bodyPr/>
          <a:lstStyle>
            <a:lvl1pPr>
              <a:defRPr/>
            </a:lvl1pPr>
          </a:lstStyle>
          <a:p>
            <a:pPr>
              <a:defRPr/>
            </a:pPr>
            <a:endParaRPr lang="en-US" dirty="0"/>
          </a:p>
        </p:txBody>
      </p:sp>
      <p:sp>
        <p:nvSpPr>
          <p:cNvPr id="69" name="Rectangle 1093"/>
          <p:cNvSpPr>
            <a:spLocks noGrp="1" noChangeArrowheads="1"/>
          </p:cNvSpPr>
          <p:nvPr>
            <p:ph type="ftr" sz="quarter" idx="11"/>
          </p:nvPr>
        </p:nvSpPr>
        <p:spPr/>
        <p:txBody>
          <a:bodyPr/>
          <a:lstStyle>
            <a:lvl1pPr>
              <a:defRPr/>
            </a:lvl1pPr>
          </a:lstStyle>
          <a:p>
            <a:pPr>
              <a:defRPr/>
            </a:pPr>
            <a:endParaRPr lang="en-US" dirty="0"/>
          </a:p>
        </p:txBody>
      </p:sp>
      <p:sp>
        <p:nvSpPr>
          <p:cNvPr id="70" name="Rectangle 1094"/>
          <p:cNvSpPr>
            <a:spLocks noGrp="1" noChangeArrowheads="1"/>
          </p:cNvSpPr>
          <p:nvPr>
            <p:ph type="sldNum" sz="quarter" idx="12"/>
          </p:nvPr>
        </p:nvSpPr>
        <p:spPr/>
        <p:txBody>
          <a:bodyPr/>
          <a:lstStyle>
            <a:lvl1pPr>
              <a:defRPr/>
            </a:lvl1pPr>
          </a:lstStyle>
          <a:p>
            <a:pPr>
              <a:defRPr/>
            </a:pPr>
            <a:fld id="{54D53FF6-F887-334B-A7F5-CDD5AC336DF3}"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1091"/>
          <p:cNvSpPr>
            <a:spLocks noGrp="1" noChangeArrowheads="1"/>
          </p:cNvSpPr>
          <p:nvPr>
            <p:ph type="dt" sz="half" idx="10"/>
          </p:nvPr>
        </p:nvSpPr>
        <p:spPr/>
        <p:txBody>
          <a:bodyPr/>
          <a:lstStyle>
            <a:lvl1pPr>
              <a:defRPr/>
            </a:lvl1pPr>
          </a:lstStyle>
          <a:p>
            <a:pPr>
              <a:defRPr/>
            </a:pPr>
            <a:endParaRPr lang="en-US" dirty="0"/>
          </a:p>
        </p:txBody>
      </p:sp>
      <p:sp>
        <p:nvSpPr>
          <p:cNvPr id="5" name="Rectangle 1092"/>
          <p:cNvSpPr>
            <a:spLocks noGrp="1" noChangeArrowheads="1"/>
          </p:cNvSpPr>
          <p:nvPr>
            <p:ph type="ftr" sz="quarter" idx="11"/>
          </p:nvPr>
        </p:nvSpPr>
        <p:spPr/>
        <p:txBody>
          <a:bodyPr/>
          <a:lstStyle>
            <a:lvl1pPr>
              <a:defRPr/>
            </a:lvl1pPr>
          </a:lstStyle>
          <a:p>
            <a:pPr>
              <a:defRPr/>
            </a:pPr>
            <a:endParaRPr lang="en-US" dirty="0"/>
          </a:p>
        </p:txBody>
      </p:sp>
      <p:sp>
        <p:nvSpPr>
          <p:cNvPr id="6" name="Rectangle 1093"/>
          <p:cNvSpPr>
            <a:spLocks noGrp="1" noChangeArrowheads="1"/>
          </p:cNvSpPr>
          <p:nvPr>
            <p:ph type="sldNum" sz="quarter" idx="12"/>
          </p:nvPr>
        </p:nvSpPr>
        <p:spPr/>
        <p:txBody>
          <a:bodyPr/>
          <a:lstStyle>
            <a:lvl1pPr>
              <a:defRPr/>
            </a:lvl1pPr>
          </a:lstStyle>
          <a:p>
            <a:pPr>
              <a:defRPr/>
            </a:pPr>
            <a:fld id="{9B0DC263-BC9F-CA4D-B318-E424DD9E02BC}"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1091"/>
          <p:cNvSpPr>
            <a:spLocks noGrp="1" noChangeArrowheads="1"/>
          </p:cNvSpPr>
          <p:nvPr>
            <p:ph type="dt" sz="half" idx="10"/>
          </p:nvPr>
        </p:nvSpPr>
        <p:spPr/>
        <p:txBody>
          <a:bodyPr/>
          <a:lstStyle>
            <a:lvl1pPr>
              <a:defRPr/>
            </a:lvl1pPr>
          </a:lstStyle>
          <a:p>
            <a:pPr>
              <a:defRPr/>
            </a:pPr>
            <a:endParaRPr lang="en-US" dirty="0"/>
          </a:p>
        </p:txBody>
      </p:sp>
      <p:sp>
        <p:nvSpPr>
          <p:cNvPr id="5" name="Rectangle 1092"/>
          <p:cNvSpPr>
            <a:spLocks noGrp="1" noChangeArrowheads="1"/>
          </p:cNvSpPr>
          <p:nvPr>
            <p:ph type="ftr" sz="quarter" idx="11"/>
          </p:nvPr>
        </p:nvSpPr>
        <p:spPr/>
        <p:txBody>
          <a:bodyPr/>
          <a:lstStyle>
            <a:lvl1pPr>
              <a:defRPr/>
            </a:lvl1pPr>
          </a:lstStyle>
          <a:p>
            <a:pPr>
              <a:defRPr/>
            </a:pPr>
            <a:endParaRPr lang="en-US" dirty="0"/>
          </a:p>
        </p:txBody>
      </p:sp>
      <p:sp>
        <p:nvSpPr>
          <p:cNvPr id="6" name="Rectangle 1093"/>
          <p:cNvSpPr>
            <a:spLocks noGrp="1" noChangeArrowheads="1"/>
          </p:cNvSpPr>
          <p:nvPr>
            <p:ph type="sldNum" sz="quarter" idx="12"/>
          </p:nvPr>
        </p:nvSpPr>
        <p:spPr/>
        <p:txBody>
          <a:bodyPr/>
          <a:lstStyle>
            <a:lvl1pPr>
              <a:defRPr/>
            </a:lvl1pPr>
          </a:lstStyle>
          <a:p>
            <a:pPr>
              <a:defRPr/>
            </a:pPr>
            <a:fld id="{9C3A6ED9-9462-804F-B929-A873B68CBC00}"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1091"/>
          <p:cNvSpPr>
            <a:spLocks noGrp="1" noChangeArrowheads="1"/>
          </p:cNvSpPr>
          <p:nvPr>
            <p:ph type="dt" sz="half" idx="10"/>
          </p:nvPr>
        </p:nvSpPr>
        <p:spPr/>
        <p:txBody>
          <a:bodyPr/>
          <a:lstStyle>
            <a:lvl1pPr>
              <a:defRPr/>
            </a:lvl1pPr>
          </a:lstStyle>
          <a:p>
            <a:pPr>
              <a:defRPr/>
            </a:pPr>
            <a:endParaRPr lang="en-US" dirty="0"/>
          </a:p>
        </p:txBody>
      </p:sp>
      <p:sp>
        <p:nvSpPr>
          <p:cNvPr id="5" name="Rectangle 1092"/>
          <p:cNvSpPr>
            <a:spLocks noGrp="1" noChangeArrowheads="1"/>
          </p:cNvSpPr>
          <p:nvPr>
            <p:ph type="ftr" sz="quarter" idx="11"/>
          </p:nvPr>
        </p:nvSpPr>
        <p:spPr/>
        <p:txBody>
          <a:bodyPr/>
          <a:lstStyle>
            <a:lvl1pPr>
              <a:defRPr/>
            </a:lvl1pPr>
          </a:lstStyle>
          <a:p>
            <a:pPr>
              <a:defRPr/>
            </a:pPr>
            <a:endParaRPr lang="en-US" dirty="0"/>
          </a:p>
        </p:txBody>
      </p:sp>
      <p:sp>
        <p:nvSpPr>
          <p:cNvPr id="6" name="Rectangle 1093"/>
          <p:cNvSpPr>
            <a:spLocks noGrp="1" noChangeArrowheads="1"/>
          </p:cNvSpPr>
          <p:nvPr>
            <p:ph type="sldNum" sz="quarter" idx="12"/>
          </p:nvPr>
        </p:nvSpPr>
        <p:spPr/>
        <p:txBody>
          <a:bodyPr/>
          <a:lstStyle>
            <a:lvl1pPr>
              <a:defRPr/>
            </a:lvl1pPr>
          </a:lstStyle>
          <a:p>
            <a:pPr>
              <a:defRPr/>
            </a:pPr>
            <a:fld id="{7595FBC4-EA25-7C40-BD4F-92F30FCA794D}" type="slidenum">
              <a:rPr lang="en-US"/>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endParaRPr lang="en-AU" smtClean="0"/>
          </a:p>
        </p:txBody>
      </p:sp>
      <p:sp>
        <p:nvSpPr>
          <p:cNvPr id="4" name="Rectangle 1091"/>
          <p:cNvSpPr>
            <a:spLocks noGrp="1" noChangeArrowheads="1"/>
          </p:cNvSpPr>
          <p:nvPr>
            <p:ph type="dt" sz="half" idx="10"/>
          </p:nvPr>
        </p:nvSpPr>
        <p:spPr/>
        <p:txBody>
          <a:bodyPr/>
          <a:lstStyle>
            <a:lvl1pPr>
              <a:defRPr/>
            </a:lvl1pPr>
          </a:lstStyle>
          <a:p>
            <a:pPr>
              <a:defRPr/>
            </a:pPr>
            <a:endParaRPr lang="en-US" dirty="0"/>
          </a:p>
        </p:txBody>
      </p:sp>
      <p:sp>
        <p:nvSpPr>
          <p:cNvPr id="5" name="Rectangle 1092"/>
          <p:cNvSpPr>
            <a:spLocks noGrp="1" noChangeArrowheads="1"/>
          </p:cNvSpPr>
          <p:nvPr>
            <p:ph type="ftr" sz="quarter" idx="11"/>
          </p:nvPr>
        </p:nvSpPr>
        <p:spPr/>
        <p:txBody>
          <a:bodyPr/>
          <a:lstStyle>
            <a:lvl1pPr>
              <a:defRPr/>
            </a:lvl1pPr>
          </a:lstStyle>
          <a:p>
            <a:pPr>
              <a:defRPr/>
            </a:pPr>
            <a:endParaRPr lang="en-US" dirty="0"/>
          </a:p>
        </p:txBody>
      </p:sp>
      <p:sp>
        <p:nvSpPr>
          <p:cNvPr id="6" name="Rectangle 1093"/>
          <p:cNvSpPr>
            <a:spLocks noGrp="1" noChangeArrowheads="1"/>
          </p:cNvSpPr>
          <p:nvPr>
            <p:ph type="sldNum" sz="quarter" idx="12"/>
          </p:nvPr>
        </p:nvSpPr>
        <p:spPr/>
        <p:txBody>
          <a:bodyPr/>
          <a:lstStyle>
            <a:lvl1pPr>
              <a:defRPr/>
            </a:lvl1pPr>
          </a:lstStyle>
          <a:p>
            <a:pPr>
              <a:defRPr/>
            </a:pPr>
            <a:fld id="{75DA8427-5757-5E4C-AF83-43798829DFF8}" type="slidenum">
              <a:rPr lang="en-US"/>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Rectangle 1091"/>
          <p:cNvSpPr>
            <a:spLocks noGrp="1" noChangeArrowheads="1"/>
          </p:cNvSpPr>
          <p:nvPr>
            <p:ph type="dt" sz="half" idx="10"/>
          </p:nvPr>
        </p:nvSpPr>
        <p:spPr/>
        <p:txBody>
          <a:bodyPr/>
          <a:lstStyle>
            <a:lvl1pPr>
              <a:defRPr/>
            </a:lvl1pPr>
          </a:lstStyle>
          <a:p>
            <a:pPr>
              <a:defRPr/>
            </a:pPr>
            <a:endParaRPr lang="en-US" dirty="0"/>
          </a:p>
        </p:txBody>
      </p:sp>
      <p:sp>
        <p:nvSpPr>
          <p:cNvPr id="6" name="Rectangle 1092"/>
          <p:cNvSpPr>
            <a:spLocks noGrp="1" noChangeArrowheads="1"/>
          </p:cNvSpPr>
          <p:nvPr>
            <p:ph type="ftr" sz="quarter" idx="11"/>
          </p:nvPr>
        </p:nvSpPr>
        <p:spPr/>
        <p:txBody>
          <a:bodyPr/>
          <a:lstStyle>
            <a:lvl1pPr>
              <a:defRPr/>
            </a:lvl1pPr>
          </a:lstStyle>
          <a:p>
            <a:pPr>
              <a:defRPr/>
            </a:pPr>
            <a:endParaRPr lang="en-US" dirty="0"/>
          </a:p>
        </p:txBody>
      </p:sp>
      <p:sp>
        <p:nvSpPr>
          <p:cNvPr id="7" name="Rectangle 1093"/>
          <p:cNvSpPr>
            <a:spLocks noGrp="1" noChangeArrowheads="1"/>
          </p:cNvSpPr>
          <p:nvPr>
            <p:ph type="sldNum" sz="quarter" idx="12"/>
          </p:nvPr>
        </p:nvSpPr>
        <p:spPr/>
        <p:txBody>
          <a:bodyPr/>
          <a:lstStyle>
            <a:lvl1pPr>
              <a:defRPr/>
            </a:lvl1pPr>
          </a:lstStyle>
          <a:p>
            <a:pPr>
              <a:defRPr/>
            </a:pPr>
            <a:fld id="{8887E93A-86D1-2C4A-B588-E6A79FEE085A}"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7" name="Rectangle 1091"/>
          <p:cNvSpPr>
            <a:spLocks noGrp="1" noChangeArrowheads="1"/>
          </p:cNvSpPr>
          <p:nvPr>
            <p:ph type="dt" sz="half" idx="10"/>
          </p:nvPr>
        </p:nvSpPr>
        <p:spPr/>
        <p:txBody>
          <a:bodyPr/>
          <a:lstStyle>
            <a:lvl1pPr>
              <a:defRPr/>
            </a:lvl1pPr>
          </a:lstStyle>
          <a:p>
            <a:pPr>
              <a:defRPr/>
            </a:pPr>
            <a:endParaRPr lang="en-US" dirty="0"/>
          </a:p>
        </p:txBody>
      </p:sp>
      <p:sp>
        <p:nvSpPr>
          <p:cNvPr id="8" name="Rectangle 1092"/>
          <p:cNvSpPr>
            <a:spLocks noGrp="1" noChangeArrowheads="1"/>
          </p:cNvSpPr>
          <p:nvPr>
            <p:ph type="ftr" sz="quarter" idx="11"/>
          </p:nvPr>
        </p:nvSpPr>
        <p:spPr/>
        <p:txBody>
          <a:bodyPr/>
          <a:lstStyle>
            <a:lvl1pPr>
              <a:defRPr/>
            </a:lvl1pPr>
          </a:lstStyle>
          <a:p>
            <a:pPr>
              <a:defRPr/>
            </a:pPr>
            <a:endParaRPr lang="en-US" dirty="0"/>
          </a:p>
        </p:txBody>
      </p:sp>
      <p:sp>
        <p:nvSpPr>
          <p:cNvPr id="9" name="Rectangle 1093"/>
          <p:cNvSpPr>
            <a:spLocks noGrp="1" noChangeArrowheads="1"/>
          </p:cNvSpPr>
          <p:nvPr>
            <p:ph type="sldNum" sz="quarter" idx="12"/>
          </p:nvPr>
        </p:nvSpPr>
        <p:spPr/>
        <p:txBody>
          <a:bodyPr/>
          <a:lstStyle>
            <a:lvl1pPr>
              <a:defRPr/>
            </a:lvl1pPr>
          </a:lstStyle>
          <a:p>
            <a:pPr>
              <a:defRPr/>
            </a:pPr>
            <a:fld id="{9A13BD78-BC68-8744-A7AE-E054D80EDE2C}"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1091"/>
          <p:cNvSpPr>
            <a:spLocks noGrp="1" noChangeArrowheads="1"/>
          </p:cNvSpPr>
          <p:nvPr>
            <p:ph type="dt" sz="half" idx="10"/>
          </p:nvPr>
        </p:nvSpPr>
        <p:spPr/>
        <p:txBody>
          <a:bodyPr/>
          <a:lstStyle>
            <a:lvl1pPr>
              <a:defRPr/>
            </a:lvl1pPr>
          </a:lstStyle>
          <a:p>
            <a:pPr>
              <a:defRPr/>
            </a:pPr>
            <a:endParaRPr lang="en-US" dirty="0"/>
          </a:p>
        </p:txBody>
      </p:sp>
      <p:sp>
        <p:nvSpPr>
          <p:cNvPr id="4" name="Rectangle 1092"/>
          <p:cNvSpPr>
            <a:spLocks noGrp="1" noChangeArrowheads="1"/>
          </p:cNvSpPr>
          <p:nvPr>
            <p:ph type="ftr" sz="quarter" idx="11"/>
          </p:nvPr>
        </p:nvSpPr>
        <p:spPr/>
        <p:txBody>
          <a:bodyPr/>
          <a:lstStyle>
            <a:lvl1pPr>
              <a:defRPr/>
            </a:lvl1pPr>
          </a:lstStyle>
          <a:p>
            <a:pPr>
              <a:defRPr/>
            </a:pPr>
            <a:endParaRPr lang="en-US" dirty="0"/>
          </a:p>
        </p:txBody>
      </p:sp>
      <p:sp>
        <p:nvSpPr>
          <p:cNvPr id="5" name="Rectangle 1093"/>
          <p:cNvSpPr>
            <a:spLocks noGrp="1" noChangeArrowheads="1"/>
          </p:cNvSpPr>
          <p:nvPr>
            <p:ph type="sldNum" sz="quarter" idx="12"/>
          </p:nvPr>
        </p:nvSpPr>
        <p:spPr/>
        <p:txBody>
          <a:bodyPr/>
          <a:lstStyle>
            <a:lvl1pPr>
              <a:defRPr/>
            </a:lvl1pPr>
          </a:lstStyle>
          <a:p>
            <a:pPr>
              <a:defRPr/>
            </a:pPr>
            <a:fld id="{4CE09236-ECDF-9141-93C6-0959324BADB5}"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91"/>
          <p:cNvSpPr>
            <a:spLocks noGrp="1" noChangeArrowheads="1"/>
          </p:cNvSpPr>
          <p:nvPr>
            <p:ph type="dt" sz="half" idx="10"/>
          </p:nvPr>
        </p:nvSpPr>
        <p:spPr/>
        <p:txBody>
          <a:bodyPr/>
          <a:lstStyle>
            <a:lvl1pPr>
              <a:defRPr/>
            </a:lvl1pPr>
          </a:lstStyle>
          <a:p>
            <a:pPr>
              <a:defRPr/>
            </a:pPr>
            <a:endParaRPr lang="en-US" dirty="0"/>
          </a:p>
        </p:txBody>
      </p:sp>
      <p:sp>
        <p:nvSpPr>
          <p:cNvPr id="3" name="Rectangle 1092"/>
          <p:cNvSpPr>
            <a:spLocks noGrp="1" noChangeArrowheads="1"/>
          </p:cNvSpPr>
          <p:nvPr>
            <p:ph type="ftr" sz="quarter" idx="11"/>
          </p:nvPr>
        </p:nvSpPr>
        <p:spPr/>
        <p:txBody>
          <a:bodyPr/>
          <a:lstStyle>
            <a:lvl1pPr>
              <a:defRPr/>
            </a:lvl1pPr>
          </a:lstStyle>
          <a:p>
            <a:pPr>
              <a:defRPr/>
            </a:pPr>
            <a:endParaRPr lang="en-US" dirty="0"/>
          </a:p>
        </p:txBody>
      </p:sp>
      <p:sp>
        <p:nvSpPr>
          <p:cNvPr id="4" name="Rectangle 1093"/>
          <p:cNvSpPr>
            <a:spLocks noGrp="1" noChangeArrowheads="1"/>
          </p:cNvSpPr>
          <p:nvPr>
            <p:ph type="sldNum" sz="quarter" idx="12"/>
          </p:nvPr>
        </p:nvSpPr>
        <p:spPr/>
        <p:txBody>
          <a:bodyPr/>
          <a:lstStyle>
            <a:lvl1pPr>
              <a:defRPr/>
            </a:lvl1pPr>
          </a:lstStyle>
          <a:p>
            <a:pPr>
              <a:defRPr/>
            </a:pPr>
            <a:fld id="{6D27869B-283C-F14A-880D-BE8171DE696C}"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1091"/>
          <p:cNvSpPr>
            <a:spLocks noGrp="1" noChangeArrowheads="1"/>
          </p:cNvSpPr>
          <p:nvPr>
            <p:ph type="dt" sz="half" idx="10"/>
          </p:nvPr>
        </p:nvSpPr>
        <p:spPr/>
        <p:txBody>
          <a:bodyPr/>
          <a:lstStyle>
            <a:lvl1pPr>
              <a:defRPr/>
            </a:lvl1pPr>
          </a:lstStyle>
          <a:p>
            <a:pPr>
              <a:defRPr/>
            </a:pPr>
            <a:endParaRPr lang="en-US" dirty="0"/>
          </a:p>
        </p:txBody>
      </p:sp>
      <p:sp>
        <p:nvSpPr>
          <p:cNvPr id="6" name="Rectangle 1092"/>
          <p:cNvSpPr>
            <a:spLocks noGrp="1" noChangeArrowheads="1"/>
          </p:cNvSpPr>
          <p:nvPr>
            <p:ph type="ftr" sz="quarter" idx="11"/>
          </p:nvPr>
        </p:nvSpPr>
        <p:spPr/>
        <p:txBody>
          <a:bodyPr/>
          <a:lstStyle>
            <a:lvl1pPr>
              <a:defRPr/>
            </a:lvl1pPr>
          </a:lstStyle>
          <a:p>
            <a:pPr>
              <a:defRPr/>
            </a:pPr>
            <a:endParaRPr lang="en-US" dirty="0"/>
          </a:p>
        </p:txBody>
      </p:sp>
      <p:sp>
        <p:nvSpPr>
          <p:cNvPr id="7" name="Rectangle 1093"/>
          <p:cNvSpPr>
            <a:spLocks noGrp="1" noChangeArrowheads="1"/>
          </p:cNvSpPr>
          <p:nvPr>
            <p:ph type="sldNum" sz="quarter" idx="12"/>
          </p:nvPr>
        </p:nvSpPr>
        <p:spPr/>
        <p:txBody>
          <a:bodyPr/>
          <a:lstStyle>
            <a:lvl1pPr>
              <a:defRPr/>
            </a:lvl1pPr>
          </a:lstStyle>
          <a:p>
            <a:pPr>
              <a:defRPr/>
            </a:pPr>
            <a:fld id="{F0F8B82F-90F6-6647-845A-3CD5F8323CDC}"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1091"/>
          <p:cNvSpPr>
            <a:spLocks noGrp="1" noChangeArrowheads="1"/>
          </p:cNvSpPr>
          <p:nvPr>
            <p:ph type="dt" sz="half" idx="10"/>
          </p:nvPr>
        </p:nvSpPr>
        <p:spPr/>
        <p:txBody>
          <a:bodyPr/>
          <a:lstStyle>
            <a:lvl1pPr>
              <a:defRPr/>
            </a:lvl1pPr>
          </a:lstStyle>
          <a:p>
            <a:pPr>
              <a:defRPr/>
            </a:pPr>
            <a:endParaRPr lang="en-US" dirty="0"/>
          </a:p>
        </p:txBody>
      </p:sp>
      <p:sp>
        <p:nvSpPr>
          <p:cNvPr id="6" name="Rectangle 1092"/>
          <p:cNvSpPr>
            <a:spLocks noGrp="1" noChangeArrowheads="1"/>
          </p:cNvSpPr>
          <p:nvPr>
            <p:ph type="ftr" sz="quarter" idx="11"/>
          </p:nvPr>
        </p:nvSpPr>
        <p:spPr/>
        <p:txBody>
          <a:bodyPr/>
          <a:lstStyle>
            <a:lvl1pPr>
              <a:defRPr/>
            </a:lvl1pPr>
          </a:lstStyle>
          <a:p>
            <a:pPr>
              <a:defRPr/>
            </a:pPr>
            <a:endParaRPr lang="en-US" dirty="0"/>
          </a:p>
        </p:txBody>
      </p:sp>
      <p:sp>
        <p:nvSpPr>
          <p:cNvPr id="7" name="Rectangle 1093"/>
          <p:cNvSpPr>
            <a:spLocks noGrp="1" noChangeArrowheads="1"/>
          </p:cNvSpPr>
          <p:nvPr>
            <p:ph type="sldNum" sz="quarter" idx="12"/>
          </p:nvPr>
        </p:nvSpPr>
        <p:spPr/>
        <p:txBody>
          <a:bodyPr/>
          <a:lstStyle>
            <a:lvl1pPr>
              <a:defRPr/>
            </a:lvl1pPr>
          </a:lstStyle>
          <a:p>
            <a:pPr>
              <a:defRPr/>
            </a:pPr>
            <a:fld id="{39A8A4B1-9FC3-3E4B-9D0A-6163BE37C477}"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026"/>
          <p:cNvGrpSpPr/>
          <p:nvPr/>
        </p:nvGrpSpPr>
        <p:grpSpPr bwMode="auto">
          <a:xfrm>
            <a:off x="3175" y="4267200"/>
            <a:ext cx="9140825" cy="2590800"/>
            <a:chOff x="2" y="2688"/>
            <a:chExt cx="5758" cy="1632"/>
          </a:xfrm>
        </p:grpSpPr>
        <p:sp>
          <p:nvSpPr>
            <p:cNvPr id="79875" name="Freeform 1027"/>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1033" name="Group 1028"/>
            <p:cNvGrpSpPr/>
            <p:nvPr/>
          </p:nvGrpSpPr>
          <p:grpSpPr bwMode="auto">
            <a:xfrm>
              <a:off x="1776" y="3024"/>
              <a:ext cx="3929" cy="1290"/>
              <a:chOff x="1776" y="3024"/>
              <a:chExt cx="3929" cy="1290"/>
            </a:xfrm>
          </p:grpSpPr>
          <p:grpSp>
            <p:nvGrpSpPr>
              <p:cNvPr id="1034" name="Group 1029"/>
              <p:cNvGrpSpPr/>
              <p:nvPr userDrawn="1"/>
            </p:nvGrpSpPr>
            <p:grpSpPr bwMode="auto">
              <a:xfrm>
                <a:off x="2268" y="3934"/>
                <a:ext cx="638" cy="377"/>
                <a:chOff x="2268" y="3934"/>
                <a:chExt cx="638" cy="377"/>
              </a:xfrm>
            </p:grpSpPr>
            <p:sp>
              <p:nvSpPr>
                <p:cNvPr id="79878" name="Oval 1030"/>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9879" name="Oval 1031"/>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9880" name="Oval 1032"/>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9881" name="Oval 1033"/>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82" name="Oval 1034"/>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83" name="Oval 1035"/>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84" name="Oval 1036"/>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9885" name="Oval 1037"/>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79886" name="Oval 1038"/>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79887" name="Oval 1039"/>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88" name="Oval 1040"/>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89" name="Oval 1041"/>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90" name="Oval 1042"/>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891" name="Freeform 1043"/>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892" name="Freeform 1044"/>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79893" name="Freeform 1045"/>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894" name="Freeform 1046"/>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79895" name="Freeform 1047"/>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9896" name="Freeform 1048"/>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79897" name="Freeform 1049"/>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898" name="Freeform 1050"/>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79899" name="Freeform 1051"/>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9900" name="Freeform 1052"/>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01" name="Freeform 1053"/>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9902" name="Freeform 1054"/>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9903" name="Freeform 1055"/>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04" name="Freeform 1056"/>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05" name="Freeform 1057"/>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06" name="Freeform 1058"/>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9907" name="Freeform 1059"/>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08" name="Freeform 1060"/>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09" name="Freeform 1061"/>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10" name="Freeform 1062"/>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11" name="Freeform 1063"/>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12" name="Freeform 1064"/>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13" name="Freeform 1065"/>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14" name="Freeform 1066"/>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9915" name="Freeform 1067"/>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79916" name="Freeform 1068"/>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17" name="Freeform 1069"/>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18" name="Freeform 1070"/>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9919" name="Freeform 1071"/>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0" name="Freeform 1072"/>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1" name="Freeform 1073"/>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2" name="Freeform 1074"/>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3" name="Freeform 1075"/>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4" name="Freeform 1076"/>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9925" name="Oval 1077"/>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1075" name="Group 1078"/>
              <p:cNvGrpSpPr/>
              <p:nvPr userDrawn="1"/>
            </p:nvGrpSpPr>
            <p:grpSpPr bwMode="auto">
              <a:xfrm>
                <a:off x="4546" y="3608"/>
                <a:ext cx="518" cy="319"/>
                <a:chOff x="4546" y="3608"/>
                <a:chExt cx="518" cy="319"/>
              </a:xfrm>
            </p:grpSpPr>
            <p:sp>
              <p:nvSpPr>
                <p:cNvPr id="79927" name="Oval 1079"/>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79928" name="Oval 1080"/>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29" name="Oval 1081"/>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0" name="Oval 1082"/>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1" name="Oval 1083"/>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2" name="Oval 1084"/>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1076" name="Group 1085"/>
              <p:cNvGrpSpPr/>
              <p:nvPr userDrawn="1"/>
            </p:nvGrpSpPr>
            <p:grpSpPr bwMode="auto">
              <a:xfrm>
                <a:off x="5381" y="3085"/>
                <a:ext cx="227" cy="132"/>
                <a:chOff x="5381" y="3085"/>
                <a:chExt cx="227" cy="132"/>
              </a:xfrm>
            </p:grpSpPr>
            <p:sp>
              <p:nvSpPr>
                <p:cNvPr id="79934" name="Oval 1086"/>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5" name="Oval 1087"/>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6" name="Oval 1088"/>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9937" name="Oval 1089"/>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79938" name="Rectangle 1090"/>
          <p:cNvSpPr>
            <a:spLocks noGrp="1" noChangeArrowheads="1"/>
          </p:cNvSpPr>
          <p:nvPr>
            <p:ph type="title"/>
          </p:nvPr>
        </p:nvSpPr>
        <p:spPr bwMode="black">
          <a:xfrm>
            <a:off x="457200" y="277813"/>
            <a:ext cx="8229600" cy="1139825"/>
          </a:xfrm>
          <a:prstGeom prst="rect">
            <a:avLst/>
          </a:prstGeom>
          <a:noFill/>
          <a:ln w="9525">
            <a:noFill/>
            <a:miter lim="800000"/>
          </a:ln>
          <a:effectLst/>
        </p:spPr>
        <p:txBody>
          <a:bodyPr vert="horz" wrap="square" lIns="91440" tIns="45720" rIns="91440" bIns="45720" numCol="1" anchor="ctr" anchorCtr="1" compatLnSpc="1"/>
          <a:lstStyle/>
          <a:p>
            <a:pPr lvl="0"/>
            <a:r>
              <a:rPr lang="en-US"/>
              <a:t>Click to edit Master title style</a:t>
            </a:r>
            <a:endParaRPr lang="en-US"/>
          </a:p>
        </p:txBody>
      </p:sp>
      <p:sp>
        <p:nvSpPr>
          <p:cNvPr id="79939" name="Rectangle 1091"/>
          <p:cNvSpPr>
            <a:spLocks noGrp="1" noChangeArrowheads="1"/>
          </p:cNvSpPr>
          <p:nvPr>
            <p:ph type="dt" sz="half" idx="2"/>
          </p:nvPr>
        </p:nvSpPr>
        <p:spPr bwMode="black">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9940" name="Rectangle 1092"/>
          <p:cNvSpPr>
            <a:spLocks noGrp="1" noChangeArrowheads="1"/>
          </p:cNvSpPr>
          <p:nvPr>
            <p:ph type="ftr" sz="quarter" idx="3"/>
          </p:nvPr>
        </p:nvSpPr>
        <p:spPr bwMode="black">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9941" name="Rectangle 1093"/>
          <p:cNvSpPr>
            <a:spLocks noGrp="1" noChangeArrowheads="1"/>
          </p:cNvSpPr>
          <p:nvPr>
            <p:ph type="sldNum" sz="quarter" idx="4"/>
          </p:nvPr>
        </p:nvSpPr>
        <p:spPr bwMode="black">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effectLst>
                  <a:outerShdw blurRad="38100" dist="38100" dir="2700000" algn="tl">
                    <a:srgbClr val="000000"/>
                  </a:outerShdw>
                </a:effectLst>
                <a:latin typeface="Arial" panose="020B0604020202020204" pitchFamily="34" charset="0"/>
              </a:defRPr>
            </a:lvl1pPr>
          </a:lstStyle>
          <a:p>
            <a:pPr>
              <a:defRPr/>
            </a:pPr>
            <a:fld id="{661DEBDE-F9F2-A542-87FC-7133F93D0E70}" type="slidenum">
              <a:rPr lang="en-US"/>
            </a:fld>
            <a:endParaRPr lang="en-US" dirty="0"/>
          </a:p>
        </p:txBody>
      </p:sp>
      <p:sp>
        <p:nvSpPr>
          <p:cNvPr id="79942" name="Rectangle 1094"/>
          <p:cNvSpPr>
            <a:spLocks noGrp="1" noChangeArrowheads="1"/>
          </p:cNvSpPr>
          <p:nvPr>
            <p:ph type="body" idx="1"/>
          </p:nvPr>
        </p:nvSpPr>
        <p:spPr bwMode="black">
          <a:xfrm>
            <a:off x="457200" y="1676400"/>
            <a:ext cx="8229600" cy="4454525"/>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S PGothic" charset="-128"/>
          <a:cs typeface="MS PGothic"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charset="-128"/>
          <a:cs typeface="MS PGothic"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charset="-128"/>
          <a:cs typeface="MS PGothic"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charset="-128"/>
          <a:cs typeface="MS PGothic"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charset="-128"/>
          <a:cs typeface="MS PGothic"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S PGothic" charset="-128"/>
          <a:cs typeface="MS PGothic" charset="-128"/>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S PGothic"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S PGothic" charset="-128"/>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S PGothic"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anose="020B0604020202020204" pitchFamily="34" charset="0"/>
              </a:defRPr>
            </a:lvl1pPr>
          </a:lstStyle>
          <a:p>
            <a:pPr>
              <a:defRPr/>
            </a:pPr>
            <a:fld id="{FD05123F-ECCC-3744-8046-0E4114F7D95B}"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anose="020B0604020202020204"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fontAlgn="base">
        <a:lnSpc>
          <a:spcPts val="6000"/>
        </a:lnSpc>
        <a:spcBef>
          <a:spcPct val="0"/>
        </a:spcBef>
        <a:spcAft>
          <a:spcPct val="0"/>
        </a:spcAft>
        <a:defRPr sz="5400" kern="1200">
          <a:solidFill>
            <a:schemeClr val="tx2"/>
          </a:solidFill>
          <a:latin typeface="+mn-lt"/>
          <a:ea typeface="MS PGothic" charset="-128"/>
          <a:cs typeface="MS PGothic" charset="-128"/>
        </a:defRPr>
      </a:lvl1pPr>
      <a:lvl2pPr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2pPr>
      <a:lvl3pPr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3pPr>
      <a:lvl4pPr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4pPr>
      <a:lvl5pPr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charset="-128"/>
          <a:cs typeface="MS PGothic"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MS PGothic" charset="-128"/>
          <a:cs typeface="MS PGothic"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MS PGothic"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MS PGothic"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MS PGothic"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MS PGothic"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9.xml"/><Relationship Id="rId2" Type="http://schemas.openxmlformats.org/officeDocument/2006/relationships/image" Target="../media/image16.png"/><Relationship Id="rId1" Type="http://schemas.openxmlformats.org/officeDocument/2006/relationships/image" Target="../media/image15.pd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9.xml"/><Relationship Id="rId2" Type="http://schemas.openxmlformats.org/officeDocument/2006/relationships/image" Target="../media/image17.png"/><Relationship Id="rId1" Type="http://schemas.openxmlformats.org/officeDocument/2006/relationships/image" Target="../media/image15.pd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5.pd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5.pd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9.xml"/><Relationship Id="rId2" Type="http://schemas.openxmlformats.org/officeDocument/2006/relationships/image" Target="../media/image20.png"/><Relationship Id="rId1" Type="http://schemas.openxmlformats.org/officeDocument/2006/relationships/image" Target="../media/image15.pdf"/></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9.xml"/><Relationship Id="rId2" Type="http://schemas.openxmlformats.org/officeDocument/2006/relationships/image" Target="../media/image21.png"/><Relationship Id="rId1" Type="http://schemas.openxmlformats.org/officeDocument/2006/relationships/image" Target="../media/image15.pd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9.xml"/><Relationship Id="rId2" Type="http://schemas.openxmlformats.org/officeDocument/2006/relationships/image" Target="../media/image22.png"/><Relationship Id="rId1" Type="http://schemas.openxmlformats.org/officeDocument/2006/relationships/image" Target="../media/image15.pd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9.xml"/><Relationship Id="rId2" Type="http://schemas.openxmlformats.org/officeDocument/2006/relationships/image" Target="../media/image12.png"/><Relationship Id="rId1" Type="http://schemas.openxmlformats.org/officeDocument/2006/relationships/image" Target="../media/image11.pd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emf"/><Relationship Id="rId1" Type="http://schemas.openxmlformats.org/officeDocument/2006/relationships/image" Target="../media/image27.e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emf"/><Relationship Id="rId1" Type="http://schemas.openxmlformats.org/officeDocument/2006/relationships/image" Target="../media/image29.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hyperlink" Target="http://grouper.ieee.org/groups/1363/" TargetMode="External"/><Relationship Id="rId2" Type="http://schemas.openxmlformats.org/officeDocument/2006/relationships/hyperlink" Target="http://www.certicom.com/index.php?action=ecc_tutorial,home" TargetMode="External"/><Relationship Id="rId1" Type="http://schemas.openxmlformats.org/officeDocument/2006/relationships/hyperlink" Target="http://www.rsasecurity.com/rsalabs/pkcs/pkcs-13/index.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image" Target="../media/image14.png"/><Relationship Id="rId1" Type="http://schemas.openxmlformats.org/officeDocument/2006/relationships/image" Target="../media/image13.pd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10</a:t>
            </a:r>
            <a:endParaRPr lang="en-US" dirty="0">
              <a:ea typeface="+mj-ea"/>
              <a:cs typeface="+mj-cs"/>
            </a:endParaRPr>
          </a:p>
        </p:txBody>
      </p:sp>
      <p:sp>
        <p:nvSpPr>
          <p:cNvPr id="30723" name="Subtitle 13"/>
          <p:cNvSpPr>
            <a:spLocks noGrp="1"/>
          </p:cNvSpPr>
          <p:nvPr>
            <p:ph type="subTitle" idx="1"/>
          </p:nvPr>
        </p:nvSpPr>
        <p:spPr>
          <a:xfrm>
            <a:off x="1524000" y="5334000"/>
            <a:ext cx="6096000" cy="852488"/>
          </a:xfrm>
        </p:spPr>
        <p:txBody>
          <a:bodyPr>
            <a:normAutofit fontScale="92500"/>
          </a:bodyPr>
          <a:lstStyle/>
          <a:p>
            <a:r>
              <a:rPr lang="en-AU" sz="3600" dirty="0" smtClean="0"/>
              <a:t>Other Public-Key Cryptosystems</a:t>
            </a:r>
            <a:endParaRPr lang="en-US" sz="3600" dirty="0" smtClean="0"/>
          </a:p>
        </p:txBody>
      </p:sp>
      <p:pic>
        <p:nvPicPr>
          <p:cNvPr id="6"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2" name="文本框 1"/>
          <p:cNvSpPr txBox="1"/>
          <p:nvPr/>
        </p:nvSpPr>
        <p:spPr>
          <a:xfrm>
            <a:off x="1854835" y="2462530"/>
            <a:ext cx="5596890" cy="1568450"/>
          </a:xfrm>
          <a:prstGeom prst="rect">
            <a:avLst/>
          </a:prstGeom>
          <a:noFill/>
        </p:spPr>
        <p:txBody>
          <a:bodyPr wrap="square" rtlCol="0" anchor="t">
            <a:spAutoFit/>
          </a:bodyPr>
          <a:p>
            <a:endParaRPr lang="zh-CN" altLang="en-US" sz="3200" dirty="0">
              <a:latin typeface="微软雅黑" panose="020B0503020204020204" charset="-122"/>
              <a:ea typeface="微软雅黑" panose="020B0503020204020204" charset="-122"/>
              <a:cs typeface="微软雅黑" panose="020B0503020204020204" charset="-122"/>
              <a:sym typeface="+mn-ea"/>
            </a:endParaRPr>
          </a:p>
          <a:p>
            <a:r>
              <a:rPr lang="zh-CN" altLang="en-US" sz="3200" dirty="0">
                <a:latin typeface="微软雅黑" panose="020B0503020204020204" charset="-122"/>
                <a:ea typeface="微软雅黑" panose="020B0503020204020204" charset="-122"/>
                <a:cs typeface="微软雅黑" panose="020B0503020204020204" charset="-122"/>
                <a:sym typeface="+mn-ea"/>
              </a:rPr>
              <a:t>   第</a:t>
            </a:r>
            <a:r>
              <a:rPr lang="en-US" altLang="zh-CN" sz="3200">
                <a:latin typeface="微软雅黑" panose="020B0503020204020204" charset="-122"/>
                <a:ea typeface="微软雅黑" panose="020B0503020204020204" charset="-122"/>
                <a:cs typeface="微软雅黑" panose="020B0503020204020204" charset="-122"/>
                <a:sym typeface="+mn-ea"/>
              </a:rPr>
              <a:t>10</a:t>
            </a:r>
            <a:r>
              <a:rPr lang="zh-CN" altLang="en-US" sz="3200" dirty="0">
                <a:latin typeface="微软雅黑" panose="020B0503020204020204" charset="-122"/>
                <a:ea typeface="微软雅黑" panose="020B0503020204020204" charset="-122"/>
                <a:cs typeface="微软雅黑" panose="020B0503020204020204" charset="-122"/>
                <a:sym typeface="+mn-ea"/>
              </a:rPr>
              <a:t>章 </a:t>
            </a:r>
            <a:r>
              <a:rPr lang="zh-CN" altLang="en-US" sz="3200" dirty="0">
                <a:solidFill>
                  <a:srgbClr val="008000"/>
                </a:solidFill>
                <a:latin typeface="微软雅黑" panose="020B0503020204020204" charset="-122"/>
                <a:ea typeface="微软雅黑" panose="020B0503020204020204" charset="-122"/>
                <a:cs typeface="微软雅黑" panose="020B0503020204020204" charset="-122"/>
                <a:sym typeface="+mn-ea"/>
              </a:rPr>
              <a:t>其他公钥密码体制</a:t>
            </a:r>
            <a:br>
              <a:rPr lang="zh-CN" altLang="en-US" sz="3200" dirty="0">
                <a:solidFill>
                  <a:srgbClr val="008000"/>
                </a:solidFill>
                <a:latin typeface="微软雅黑" panose="020B0503020204020204" charset="-122"/>
                <a:ea typeface="微软雅黑" panose="020B0503020204020204" charset="-122"/>
                <a:cs typeface="微软雅黑" panose="020B0503020204020204" charset="-122"/>
                <a:sym typeface="+mn-ea"/>
              </a:rPr>
            </a:br>
            <a:endParaRPr lang="zh-CN" altLang="en-US" sz="32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标题 48129"/>
          <p:cNvSpPr>
            <a:spLocks noGrp="1"/>
          </p:cNvSpPr>
          <p:nvPr>
            <p:ph type="title"/>
          </p:nvPr>
        </p:nvSpPr>
        <p:spPr/>
        <p:txBody>
          <a:bodyPr anchor="ctr"/>
          <a:p>
            <a:r>
              <a:rPr lang="zh-CN" altLang="en-US" dirty="0"/>
              <a:t>中间人攻击</a:t>
            </a:r>
            <a:endParaRPr lang="zh-CN" altLang="en-US" dirty="0"/>
          </a:p>
        </p:txBody>
      </p:sp>
      <p:sp>
        <p:nvSpPr>
          <p:cNvPr id="48131" name="文本占位符 48130"/>
          <p:cNvSpPr>
            <a:spLocks noGrp="1"/>
          </p:cNvSpPr>
          <p:nvPr>
            <p:ph type="body" idx="1"/>
          </p:nvPr>
        </p:nvSpPr>
        <p:spPr>
          <a:xfrm>
            <a:off x="457200" y="1447800"/>
            <a:ext cx="8305800" cy="5410200"/>
          </a:xfrm>
        </p:spPr>
        <p:txBody>
          <a:bodyPr/>
          <a:p>
            <a:r>
              <a:rPr lang="zh-CN" altLang="en-US" dirty="0"/>
              <a:t>交换</a:t>
            </a:r>
            <a:r>
              <a:rPr lang="en-US" altLang="zh-CN"/>
              <a:t>Y</a:t>
            </a:r>
            <a:r>
              <a:rPr lang="zh-CN" altLang="en-US" dirty="0"/>
              <a:t>的过程中，</a:t>
            </a:r>
            <a:r>
              <a:rPr lang="en-US" altLang="zh-CN"/>
              <a:t>Y</a:t>
            </a:r>
            <a:r>
              <a:rPr lang="zh-CN" altLang="en-US" dirty="0"/>
              <a:t>有可能被替换假冒，而且不能发现</a:t>
            </a:r>
            <a:endParaRPr lang="zh-CN" altLang="en-US" dirty="0"/>
          </a:p>
          <a:p>
            <a:r>
              <a:rPr lang="zh-CN" altLang="en-US" dirty="0"/>
              <a:t>形式上，可以理解为一个中间人在跟双方同时通信，当然通信内容在中间人那里是可见的</a:t>
            </a:r>
            <a:endParaRPr lang="zh-CN" altLang="en-US" dirty="0"/>
          </a:p>
          <a:p>
            <a:pPr lvl="1"/>
            <a:endParaRPr lang="zh-CN" altLang="en-US" dirty="0"/>
          </a:p>
          <a:p>
            <a:pPr>
              <a:buNone/>
            </a:pPr>
            <a:r>
              <a:rPr lang="zh-CN" altLang="en-US" dirty="0"/>
              <a:t>*	一个现实的例子就是：可以同时开两盘</a:t>
            </a:r>
            <a:r>
              <a:rPr lang="en-US" altLang="zh-CN" err="1"/>
              <a:t>QQx</a:t>
            </a:r>
            <a:r>
              <a:rPr lang="zh-CN" altLang="en-US" dirty="0"/>
              <a:t>棋，一个后手，一个先手，</a:t>
            </a:r>
            <a:r>
              <a:rPr lang="en-US" altLang="zh-CN"/>
              <a:t>…</a:t>
            </a:r>
            <a:endParaRPr lang="en-US" altLang="zh-CN"/>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69633"/>
          <p:cNvSpPr>
            <a:spLocks noGrp="1"/>
          </p:cNvSpPr>
          <p:nvPr>
            <p:ph type="title"/>
          </p:nvPr>
        </p:nvSpPr>
        <p:spPr/>
        <p:txBody>
          <a:bodyPr anchor="ctr"/>
          <a:p>
            <a:r>
              <a:rPr lang="en-US" altLang="zh-CN"/>
              <a:t>Man-in-the-middle</a:t>
            </a:r>
            <a:endParaRPr lang="en-US" altLang="zh-CN"/>
          </a:p>
        </p:txBody>
      </p:sp>
      <p:sp>
        <p:nvSpPr>
          <p:cNvPr id="69635" name="文本占位符 69634"/>
          <p:cNvSpPr>
            <a:spLocks noGrp="1"/>
          </p:cNvSpPr>
          <p:nvPr>
            <p:ph type="body" idx="1"/>
          </p:nvPr>
        </p:nvSpPr>
        <p:spPr/>
        <p:txBody>
          <a:bodyPr/>
          <a:p>
            <a:r>
              <a:rPr lang="en-US" altLang="zh-CN"/>
              <a:t>A				E			B</a:t>
            </a:r>
            <a:endParaRPr lang="en-US" altLang="zh-CN"/>
          </a:p>
          <a:p>
            <a:endParaRPr lang="en-US" altLang="zh-CN"/>
          </a:p>
          <a:p>
            <a:r>
              <a:rPr lang="en-US" altLang="zh-CN" err="1"/>
              <a:t>Xa</a:t>
            </a:r>
            <a:r>
              <a:rPr lang="en-US" altLang="zh-CN"/>
              <a:t>			</a:t>
            </a:r>
            <a:r>
              <a:rPr lang="en-US" altLang="zh-CN" err="1"/>
              <a:t>Xb</a:t>
            </a:r>
            <a:r>
              <a:rPr lang="en-US" altLang="zh-CN"/>
              <a:t>’  </a:t>
            </a:r>
            <a:r>
              <a:rPr lang="en-US" altLang="zh-CN" err="1"/>
              <a:t>Xa</a:t>
            </a:r>
            <a:r>
              <a:rPr lang="en-US" altLang="zh-CN"/>
              <a:t>’			</a:t>
            </a:r>
            <a:r>
              <a:rPr lang="en-US" altLang="zh-CN" err="1"/>
              <a:t>Xb</a:t>
            </a:r>
            <a:endParaRPr lang="en-US" altLang="zh-CN"/>
          </a:p>
          <a:p>
            <a:r>
              <a:rPr lang="en-US" altLang="zh-CN" err="1"/>
              <a:t>Ya</a:t>
            </a:r>
            <a:r>
              <a:rPr lang="en-US" altLang="zh-CN"/>
              <a:t>			</a:t>
            </a:r>
            <a:r>
              <a:rPr lang="en-US" altLang="zh-CN" err="1"/>
              <a:t>Yb</a:t>
            </a:r>
            <a:r>
              <a:rPr lang="en-US" altLang="zh-CN"/>
              <a:t>’  </a:t>
            </a:r>
            <a:r>
              <a:rPr lang="en-US" altLang="zh-CN" err="1"/>
              <a:t>Ya</a:t>
            </a:r>
            <a:r>
              <a:rPr lang="en-US" altLang="zh-CN"/>
              <a:t>’			</a:t>
            </a:r>
            <a:r>
              <a:rPr lang="en-US" altLang="zh-CN" err="1"/>
              <a:t>Yb</a:t>
            </a:r>
            <a:endParaRPr lang="en-US" altLang="zh-CN"/>
          </a:p>
          <a:p>
            <a:r>
              <a:rPr lang="en-US" altLang="zh-CN"/>
              <a:t>K=</a:t>
            </a:r>
            <a:r>
              <a:rPr lang="en-US" altLang="zh-CN" err="1"/>
              <a:t>Yb’^Xa</a:t>
            </a:r>
            <a:r>
              <a:rPr lang="en-US" altLang="zh-CN"/>
              <a:t>				K’=</a:t>
            </a:r>
            <a:r>
              <a:rPr lang="en-US" altLang="zh-CN" err="1"/>
              <a:t>Y’a^Xb</a:t>
            </a:r>
            <a:endParaRPr lang="en-US" altLang="zh-CN"/>
          </a:p>
          <a:p>
            <a:endParaRPr lang="zh-CN" altLang="en-US" dirty="0"/>
          </a:p>
          <a:p>
            <a:endParaRPr lang="en-US" altLang="zh-CN"/>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标题 44033"/>
          <p:cNvSpPr>
            <a:spLocks noGrp="1"/>
          </p:cNvSpPr>
          <p:nvPr>
            <p:ph type="title"/>
          </p:nvPr>
        </p:nvSpPr>
        <p:spPr/>
        <p:txBody>
          <a:bodyPr anchor="ctr"/>
          <a:p>
            <a:r>
              <a:rPr lang="zh-CN" altLang="en-US" dirty="0"/>
              <a:t>相关结论</a:t>
            </a:r>
            <a:endParaRPr lang="zh-CN" altLang="en-US" dirty="0"/>
          </a:p>
        </p:txBody>
      </p:sp>
      <p:sp>
        <p:nvSpPr>
          <p:cNvPr id="44035" name="文本占位符 44034"/>
          <p:cNvSpPr>
            <a:spLocks noGrp="1"/>
          </p:cNvSpPr>
          <p:nvPr>
            <p:ph type="body" idx="1"/>
          </p:nvPr>
        </p:nvSpPr>
        <p:spPr/>
        <p:txBody>
          <a:bodyPr/>
          <a:p>
            <a:r>
              <a:rPr lang="en-US" altLang="zh-CN"/>
              <a:t>maurer94towards</a:t>
            </a:r>
            <a:endParaRPr lang="en-US" altLang="zh-CN"/>
          </a:p>
          <a:p>
            <a:pPr lvl="1"/>
            <a:r>
              <a:rPr lang="en-US" altLang="zh-CN" i="1"/>
              <a:t>Towards the Equivalence of Breaking the </a:t>
            </a:r>
            <a:r>
              <a:rPr lang="en-US" altLang="zh-CN" i="1" err="1"/>
              <a:t>Diffie</a:t>
            </a:r>
            <a:r>
              <a:rPr lang="en-US" altLang="zh-CN" i="1"/>
              <a:t>-Hellman Protocol and Computing Discrete Logarithms</a:t>
            </a:r>
            <a:endParaRPr lang="en-US" altLang="zh-CN" i="1"/>
          </a:p>
          <a:p>
            <a:pPr lvl="1"/>
            <a:r>
              <a:rPr lang="en-US" altLang="zh-CN" i="1"/>
              <a:t>http://citeseer.nj.nec.com/maurer94towards.html</a:t>
            </a:r>
            <a:endParaRPr lang="en-US" altLang="zh-CN"/>
          </a:p>
          <a:p>
            <a:pPr lvl="4"/>
            <a:endParaRPr lang="en-US" altLang="zh-CN"/>
          </a:p>
          <a:p>
            <a:r>
              <a:rPr lang="zh-CN" altLang="en-US" dirty="0"/>
              <a:t>结论</a:t>
            </a:r>
            <a:endParaRPr lang="zh-CN" altLang="en-US" dirty="0"/>
          </a:p>
          <a:p>
            <a:pPr lvl="1"/>
            <a:r>
              <a:rPr lang="zh-CN" altLang="en-US" dirty="0"/>
              <a:t>破译</a:t>
            </a:r>
            <a:r>
              <a:rPr lang="en-US" altLang="zh-CN"/>
              <a:t>D-H</a:t>
            </a:r>
            <a:r>
              <a:rPr lang="zh-CN" altLang="en-US" dirty="0"/>
              <a:t>密钥协商协议等价于计算离散对数</a:t>
            </a:r>
            <a:endParaRPr lang="zh-CN" altLang="en-US" dirty="0"/>
          </a:p>
          <a:p>
            <a:pPr lvl="1"/>
            <a:r>
              <a:rPr lang="en-US" altLang="zh-CN" i="1"/>
              <a:t>RSA</a:t>
            </a:r>
            <a:r>
              <a:rPr lang="zh-CN" altLang="en-US" i="1" dirty="0"/>
              <a:t>算法的安全性是否等价于大数的因子分解？</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AU" dirty="0" smtClean="0"/>
              <a:t>ElGamal Cryptography</a:t>
            </a:r>
            <a:endParaRPr lang="en-AU" dirty="0" smtClean="0"/>
          </a:p>
        </p:txBody>
      </p:sp>
      <p:graphicFrame>
        <p:nvGraphicFramePr>
          <p:cNvPr id="20" name="Content Placeholder 19"/>
          <p:cNvGraphicFramePr>
            <a:graphicFrameLocks noGrp="1"/>
          </p:cNvGraphicFramePr>
          <p:nvPr>
            <p:ph idx="1"/>
          </p:nvPr>
        </p:nvGraphicFramePr>
        <p:xfrm>
          <a:off x="0" y="1524000"/>
          <a:ext cx="9143999" cy="53339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1765" t="6364" r="10588" b="10000"/>
              <a:stretch>
                <a:fillRect/>
              </a:stretch>
            </p:blipFill>
          </mc:Choice>
          <mc:Fallback>
            <p:blipFill>
              <a:blip r:embed="rId2"/>
              <a:srcRect l="11765" t="6364" r="10588" b="10000"/>
              <a:stretch>
                <a:fillRect/>
              </a:stretch>
            </p:blipFill>
          </mc:Fallback>
        </mc:AlternateContent>
        <p:spPr>
          <a:xfrm>
            <a:off x="2053853" y="0"/>
            <a:ext cx="4919802"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标题 49153"/>
          <p:cNvSpPr>
            <a:spLocks noGrp="1"/>
          </p:cNvSpPr>
          <p:nvPr>
            <p:ph type="title"/>
          </p:nvPr>
        </p:nvSpPr>
        <p:spPr/>
        <p:txBody>
          <a:bodyPr anchor="ctr"/>
          <a:p>
            <a:r>
              <a:rPr lang="en-US" altLang="zh-CN"/>
              <a:t>10.2 </a:t>
            </a:r>
            <a:r>
              <a:rPr lang="en-US" altLang="zh-CN" err="1"/>
              <a:t>ElGamal</a:t>
            </a:r>
            <a:r>
              <a:rPr lang="zh-CN" altLang="en-US" dirty="0"/>
              <a:t>密码体制</a:t>
            </a:r>
            <a:endParaRPr lang="en-US" altLang="zh-CN" dirty="0"/>
          </a:p>
        </p:txBody>
      </p:sp>
      <p:sp>
        <p:nvSpPr>
          <p:cNvPr id="49155" name="文本占位符 49154"/>
          <p:cNvSpPr>
            <a:spLocks noGrp="1"/>
          </p:cNvSpPr>
          <p:nvPr>
            <p:ph type="body" idx="1"/>
          </p:nvPr>
        </p:nvSpPr>
        <p:spPr/>
        <p:txBody>
          <a:bodyPr/>
          <a:p>
            <a:pPr>
              <a:lnSpc>
                <a:spcPct val="90000"/>
              </a:lnSpc>
            </a:pPr>
            <a:r>
              <a:rPr lang="zh-CN" altLang="en-US" dirty="0"/>
              <a:t>准备</a:t>
            </a:r>
            <a:endParaRPr lang="zh-CN" altLang="en-US" dirty="0"/>
          </a:p>
          <a:p>
            <a:pPr lvl="1">
              <a:lnSpc>
                <a:spcPct val="90000"/>
              </a:lnSpc>
            </a:pPr>
            <a:r>
              <a:rPr lang="zh-CN" altLang="en-US" dirty="0"/>
              <a:t>素数</a:t>
            </a:r>
            <a:r>
              <a:rPr lang="en-US" altLang="zh-CN"/>
              <a:t>p</a:t>
            </a:r>
            <a:r>
              <a:rPr lang="zh-CN" altLang="en-US" dirty="0"/>
              <a:t>，</a:t>
            </a:r>
            <a:r>
              <a:rPr lang="en-US" altLang="zh-CN" err="1"/>
              <a:t>Z</a:t>
            </a:r>
            <a:r>
              <a:rPr lang="en-US" altLang="zh-CN" baseline="-25000" err="1"/>
              <a:t>p</a:t>
            </a:r>
            <a:r>
              <a:rPr lang="en-US" altLang="zh-CN" baseline="30000"/>
              <a:t>*</a:t>
            </a:r>
            <a:r>
              <a:rPr lang="zh-CN" altLang="en-US" dirty="0"/>
              <a:t>中本原元</a:t>
            </a:r>
            <a:r>
              <a:rPr lang="en-US" altLang="zh-CN"/>
              <a:t>g</a:t>
            </a:r>
            <a:r>
              <a:rPr lang="zh-CN" altLang="en-US" dirty="0"/>
              <a:t>，公开参数</a:t>
            </a:r>
            <a:endParaRPr lang="zh-CN" altLang="en-US" dirty="0"/>
          </a:p>
          <a:p>
            <a:pPr lvl="1">
              <a:lnSpc>
                <a:spcPct val="90000"/>
              </a:lnSpc>
            </a:pPr>
            <a:r>
              <a:rPr lang="zh-CN" altLang="en-US" dirty="0"/>
              <a:t>私钥</a:t>
            </a:r>
            <a:r>
              <a:rPr lang="en-US" altLang="zh-CN"/>
              <a:t>a</a:t>
            </a:r>
            <a:r>
              <a:rPr lang="zh-CN" altLang="en-US" dirty="0"/>
              <a:t>，公钥</a:t>
            </a:r>
            <a:r>
              <a:rPr lang="en-US" altLang="zh-CN"/>
              <a:t>b=</a:t>
            </a:r>
            <a:r>
              <a:rPr lang="en-US" altLang="zh-CN" err="1"/>
              <a:t>g</a:t>
            </a:r>
            <a:r>
              <a:rPr lang="en-US" altLang="zh-CN" baseline="30000" err="1"/>
              <a:t>a</a:t>
            </a:r>
            <a:r>
              <a:rPr lang="en-US" altLang="zh-CN" baseline="30000"/>
              <a:t> </a:t>
            </a:r>
            <a:r>
              <a:rPr lang="en-US" altLang="zh-CN"/>
              <a:t>mod p</a:t>
            </a:r>
            <a:endParaRPr lang="en-US" altLang="zh-CN"/>
          </a:p>
          <a:p>
            <a:pPr>
              <a:lnSpc>
                <a:spcPct val="90000"/>
              </a:lnSpc>
            </a:pPr>
            <a:r>
              <a:rPr lang="zh-CN" altLang="en-US" dirty="0"/>
              <a:t>加密</a:t>
            </a:r>
            <a:endParaRPr lang="zh-CN" altLang="en-US" dirty="0"/>
          </a:p>
          <a:p>
            <a:pPr lvl="1">
              <a:lnSpc>
                <a:spcPct val="90000"/>
              </a:lnSpc>
            </a:pPr>
            <a:r>
              <a:rPr lang="zh-CN" altLang="en-US" dirty="0"/>
              <a:t>对明文</a:t>
            </a:r>
            <a:r>
              <a:rPr lang="en-US" altLang="zh-CN"/>
              <a:t>1&lt;=m&lt;=p-1</a:t>
            </a:r>
            <a:r>
              <a:rPr lang="zh-CN" altLang="en-US" dirty="0"/>
              <a:t>，选随机数</a:t>
            </a:r>
            <a:r>
              <a:rPr lang="en-US" altLang="zh-CN"/>
              <a:t>k</a:t>
            </a:r>
            <a:endParaRPr lang="en-US" altLang="zh-CN"/>
          </a:p>
          <a:p>
            <a:pPr lvl="1">
              <a:lnSpc>
                <a:spcPct val="90000"/>
              </a:lnSpc>
            </a:pPr>
            <a:r>
              <a:rPr lang="zh-CN" altLang="en-US" dirty="0"/>
              <a:t>密文</a:t>
            </a:r>
            <a:r>
              <a:rPr lang="en-US" altLang="zh-CN"/>
              <a:t>(c1, c2)</a:t>
            </a:r>
            <a:endParaRPr lang="en-US" altLang="zh-CN"/>
          </a:p>
          <a:p>
            <a:pPr lvl="1">
              <a:lnSpc>
                <a:spcPct val="90000"/>
              </a:lnSpc>
              <a:buNone/>
            </a:pPr>
            <a:r>
              <a:rPr lang="en-US" altLang="zh-CN"/>
              <a:t>	c1=</a:t>
            </a:r>
            <a:r>
              <a:rPr lang="en-US" altLang="zh-CN" err="1"/>
              <a:t>g</a:t>
            </a:r>
            <a:r>
              <a:rPr lang="en-US" altLang="zh-CN" baseline="30000" err="1"/>
              <a:t>k</a:t>
            </a:r>
            <a:r>
              <a:rPr lang="en-US" altLang="zh-CN" baseline="30000"/>
              <a:t> </a:t>
            </a:r>
            <a:r>
              <a:rPr lang="en-US" altLang="zh-CN"/>
              <a:t>mod p, c2=</a:t>
            </a:r>
            <a:r>
              <a:rPr lang="en-US" altLang="zh-CN" err="1"/>
              <a:t>mb</a:t>
            </a:r>
            <a:r>
              <a:rPr lang="en-US" altLang="zh-CN" baseline="30000" err="1"/>
              <a:t>k</a:t>
            </a:r>
            <a:r>
              <a:rPr lang="en-US" altLang="zh-CN" baseline="30000"/>
              <a:t> </a:t>
            </a:r>
            <a:r>
              <a:rPr lang="en-US" altLang="zh-CN"/>
              <a:t>mod p</a:t>
            </a:r>
            <a:endParaRPr lang="en-US" altLang="zh-CN"/>
          </a:p>
          <a:p>
            <a:pPr>
              <a:lnSpc>
                <a:spcPct val="90000"/>
              </a:lnSpc>
            </a:pPr>
            <a:r>
              <a:rPr lang="zh-CN" altLang="en-US" dirty="0"/>
              <a:t>解密</a:t>
            </a:r>
            <a:endParaRPr lang="zh-CN" altLang="en-US" dirty="0"/>
          </a:p>
          <a:p>
            <a:pPr lvl="1">
              <a:lnSpc>
                <a:spcPct val="90000"/>
              </a:lnSpc>
            </a:pPr>
            <a:r>
              <a:rPr lang="en-US" altLang="zh-CN"/>
              <a:t>m</a:t>
            </a:r>
            <a:r>
              <a:rPr lang="zh-CN" altLang="en-US" dirty="0"/>
              <a:t>＝</a:t>
            </a:r>
            <a:r>
              <a:rPr lang="en-US" altLang="zh-CN"/>
              <a:t>c2 (c1</a:t>
            </a:r>
            <a:r>
              <a:rPr lang="en-US" altLang="zh-CN" baseline="30000"/>
              <a:t>a</a:t>
            </a:r>
            <a:r>
              <a:rPr lang="en-US" altLang="zh-CN"/>
              <a:t>)</a:t>
            </a:r>
            <a:r>
              <a:rPr lang="en-US" altLang="zh-CN" baseline="30000"/>
              <a:t>-1</a:t>
            </a:r>
            <a:r>
              <a:rPr lang="zh-CN" altLang="en-US" dirty="0"/>
              <a:t>＝</a:t>
            </a:r>
            <a:r>
              <a:rPr lang="en-US" altLang="zh-CN" err="1"/>
              <a:t>mb</a:t>
            </a:r>
            <a:r>
              <a:rPr lang="en-US" altLang="zh-CN" baseline="30000" err="1"/>
              <a:t>k</a:t>
            </a:r>
            <a:r>
              <a:rPr lang="en-US" altLang="zh-CN"/>
              <a:t> ((g</a:t>
            </a:r>
            <a:r>
              <a:rPr lang="en-US" altLang="zh-CN" baseline="30000"/>
              <a:t>k</a:t>
            </a:r>
            <a:r>
              <a:rPr lang="en-US" altLang="zh-CN"/>
              <a:t>)</a:t>
            </a:r>
            <a:r>
              <a:rPr lang="en-US" altLang="zh-CN" baseline="30000"/>
              <a:t>a</a:t>
            </a:r>
            <a:r>
              <a:rPr lang="en-US" altLang="zh-CN"/>
              <a:t>)</a:t>
            </a:r>
            <a:r>
              <a:rPr lang="en-US" altLang="zh-CN" baseline="30000"/>
              <a:t>-1</a:t>
            </a:r>
            <a:endParaRPr lang="en-US" altLang="zh-CN"/>
          </a:p>
          <a:p>
            <a:pPr lvl="1">
              <a:lnSpc>
                <a:spcPct val="90000"/>
              </a:lnSpc>
              <a:buNone/>
            </a:pPr>
            <a:r>
              <a:rPr lang="en-US" altLang="zh-CN"/>
              <a:t>		 </a:t>
            </a:r>
            <a:r>
              <a:rPr lang="zh-CN" altLang="en-US" dirty="0"/>
              <a:t>＝</a:t>
            </a:r>
            <a:r>
              <a:rPr lang="en-US" altLang="zh-CN" err="1"/>
              <a:t>m(g</a:t>
            </a:r>
            <a:r>
              <a:rPr lang="en-US" altLang="zh-CN" baseline="30000" err="1"/>
              <a:t>a</a:t>
            </a:r>
            <a:r>
              <a:rPr lang="en-US" altLang="zh-CN" err="1"/>
              <a:t>)</a:t>
            </a:r>
            <a:r>
              <a:rPr lang="en-US" altLang="zh-CN" baseline="30000" err="1"/>
              <a:t>k</a:t>
            </a:r>
            <a:r>
              <a:rPr lang="en-US" altLang="zh-CN"/>
              <a:t> (g</a:t>
            </a:r>
            <a:r>
              <a:rPr lang="en-US" altLang="zh-CN" baseline="30000"/>
              <a:t>-ka</a:t>
            </a:r>
            <a:r>
              <a:rPr lang="en-US" altLang="zh-CN"/>
              <a:t>)</a:t>
            </a:r>
            <a:endParaRPr lang="en-US" altLang="zh-CN"/>
          </a:p>
          <a:p>
            <a:pPr lvl="1">
              <a:lnSpc>
                <a:spcPct val="90000"/>
              </a:lnSpc>
              <a:buNone/>
            </a:pPr>
            <a:r>
              <a:rPr lang="en-US" altLang="zh-CN"/>
              <a:t>		 </a:t>
            </a:r>
            <a:r>
              <a:rPr lang="zh-CN" altLang="en-US" dirty="0"/>
              <a:t>＝</a:t>
            </a:r>
            <a:r>
              <a:rPr lang="en-US" altLang="zh-CN"/>
              <a:t>m mod p</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标题 51201"/>
          <p:cNvSpPr>
            <a:spLocks noGrp="1"/>
          </p:cNvSpPr>
          <p:nvPr>
            <p:ph type="title"/>
          </p:nvPr>
        </p:nvSpPr>
        <p:spPr/>
        <p:txBody>
          <a:bodyPr anchor="ctr"/>
          <a:p>
            <a:r>
              <a:rPr lang="en-US" altLang="zh-CN" err="1"/>
              <a:t>ElGamal</a:t>
            </a:r>
            <a:r>
              <a:rPr lang="en-US" altLang="zh-CN"/>
              <a:t> etc</a:t>
            </a:r>
            <a:endParaRPr lang="zh-CN" altLang="en-US" dirty="0"/>
          </a:p>
        </p:txBody>
      </p:sp>
      <p:sp>
        <p:nvSpPr>
          <p:cNvPr id="51203" name="文本占位符 51202"/>
          <p:cNvSpPr>
            <a:spLocks noGrp="1"/>
          </p:cNvSpPr>
          <p:nvPr>
            <p:ph type="body" idx="1"/>
          </p:nvPr>
        </p:nvSpPr>
        <p:spPr/>
        <p:txBody>
          <a:bodyPr/>
          <a:p>
            <a:r>
              <a:rPr lang="zh-CN" altLang="en-US" dirty="0"/>
              <a:t>基于离散对数难题</a:t>
            </a:r>
            <a:endParaRPr lang="zh-CN" altLang="en-US" dirty="0"/>
          </a:p>
          <a:p>
            <a:r>
              <a:rPr lang="zh-CN" altLang="en-US" dirty="0"/>
              <a:t>缺点</a:t>
            </a:r>
            <a:endParaRPr lang="zh-CN" altLang="en-US" dirty="0"/>
          </a:p>
          <a:p>
            <a:pPr lvl="1"/>
            <a:r>
              <a:rPr lang="zh-CN" altLang="en-US" dirty="0"/>
              <a:t>需要随机数</a:t>
            </a:r>
            <a:endParaRPr lang="zh-CN" altLang="en-US" dirty="0"/>
          </a:p>
          <a:p>
            <a:pPr lvl="1"/>
            <a:r>
              <a:rPr lang="zh-CN" altLang="en-US" dirty="0"/>
              <a:t>密文长度加倍</a:t>
            </a:r>
            <a:endParaRPr lang="zh-CN" altLang="en-US" dirty="0"/>
          </a:p>
          <a:p>
            <a:endParaRPr lang="en-US" altLang="zh-CN"/>
          </a:p>
          <a:p>
            <a:r>
              <a:rPr lang="en-US" altLang="zh-CN" err="1"/>
              <a:t>ElGamal</a:t>
            </a:r>
            <a:r>
              <a:rPr lang="zh-CN" altLang="en-US" dirty="0"/>
              <a:t>可以迁移到</a:t>
            </a:r>
            <a:r>
              <a:rPr lang="en-US" altLang="zh-CN"/>
              <a:t>ECDLP</a:t>
            </a:r>
            <a:r>
              <a:rPr lang="zh-CN" altLang="en-US" dirty="0"/>
              <a:t>上</a:t>
            </a:r>
            <a:endParaRPr lang="zh-CN" altLang="en-US" dirty="0"/>
          </a:p>
          <a:p>
            <a:pPr lvl="4"/>
            <a:endParaRPr lang="en-US" altLang="zh-CN"/>
          </a:p>
          <a:p>
            <a:r>
              <a:rPr lang="en-US" altLang="zh-CN" err="1"/>
              <a:t>ElGamal</a:t>
            </a:r>
            <a:r>
              <a:rPr lang="zh-CN" altLang="en-US" dirty="0"/>
              <a:t>签名和</a:t>
            </a:r>
            <a:r>
              <a:rPr lang="en-US" altLang="zh-CN"/>
              <a:t>DSS</a:t>
            </a:r>
            <a:endParaRPr lang="en-US" altLang="zh-CN"/>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39688"/>
            <a:ext cx="9143999" cy="1412875"/>
          </a:xfrm>
        </p:spPr>
        <p:txBody>
          <a:bodyPr/>
          <a:lstStyle/>
          <a:p>
            <a:r>
              <a:rPr lang="en-US" dirty="0" smtClean="0"/>
              <a:t>Elliptic Curve Arithmetic</a:t>
            </a:r>
            <a:endParaRPr lang="en-AU" dirty="0"/>
          </a:p>
        </p:txBody>
      </p:sp>
      <p:sp>
        <p:nvSpPr>
          <p:cNvPr id="68611" name="Rectangle 3"/>
          <p:cNvSpPr>
            <a:spLocks noGrp="1" noChangeArrowheads="1"/>
          </p:cNvSpPr>
          <p:nvPr>
            <p:ph idx="1"/>
          </p:nvPr>
        </p:nvSpPr>
        <p:spPr/>
        <p:txBody>
          <a:bodyPr>
            <a:normAutofit fontScale="77500" lnSpcReduction="20000"/>
          </a:bodyPr>
          <a:lstStyle/>
          <a:p>
            <a:r>
              <a:rPr lang="en-AU" dirty="0" smtClean="0"/>
              <a:t>Most of the products and standards that use public-key cryptography for encryption and digital signatures use RSA</a:t>
            </a:r>
            <a:endParaRPr lang="en-AU" dirty="0" smtClean="0"/>
          </a:p>
          <a:p>
            <a:pPr lvl="1"/>
            <a:r>
              <a:rPr lang="en-AU" dirty="0" smtClean="0"/>
              <a:t>The key length for secure RSA use has increased over recent years and this has put a heavier processing load on applications using RSA</a:t>
            </a:r>
            <a:endParaRPr lang="en-AU" dirty="0" smtClean="0"/>
          </a:p>
          <a:p>
            <a:r>
              <a:rPr lang="en-AU" dirty="0" smtClean="0"/>
              <a:t>Elliptic curve cryptography (ECC) is showing up in standardization efforts including the IEEE P1363 Standard for Public-Key Cryptography</a:t>
            </a:r>
            <a:endParaRPr lang="en-AU" dirty="0" smtClean="0"/>
          </a:p>
          <a:p>
            <a:r>
              <a:rPr lang="en-AU" dirty="0" smtClean="0"/>
              <a:t>Principal attraction of ECC is that it appears to offer equal security for a far smaller key size</a:t>
            </a:r>
            <a:endParaRPr lang="en-AU" dirty="0" smtClean="0"/>
          </a:p>
          <a:p>
            <a:r>
              <a:rPr lang="en-AU" dirty="0" smtClean="0"/>
              <a:t>Confidence level in ECC is not yet as high as that in RSA</a:t>
            </a: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Abelian Group</a:t>
            </a:r>
            <a:endParaRPr lang="en-US" dirty="0"/>
          </a:p>
        </p:txBody>
      </p:sp>
      <p:sp>
        <p:nvSpPr>
          <p:cNvPr id="9" name="Content Placeholder 8"/>
          <p:cNvSpPr>
            <a:spLocks noGrp="1"/>
          </p:cNvSpPr>
          <p:nvPr>
            <p:ph idx="1"/>
          </p:nvPr>
        </p:nvSpPr>
        <p:spPr>
          <a:xfrm>
            <a:off x="381000" y="1762125"/>
            <a:ext cx="8382000" cy="4943475"/>
          </a:xfrm>
        </p:spPr>
        <p:txBody>
          <a:bodyPr>
            <a:normAutofit fontScale="92500" lnSpcReduction="20000"/>
          </a:bodyPr>
          <a:lstStyle/>
          <a:p>
            <a:r>
              <a:rPr lang="en-US" dirty="0" smtClean="0"/>
              <a:t>A set of elements with a binary operation, denoted by </a:t>
            </a:r>
            <a:r>
              <a:rPr lang="en-US" sz="2000" dirty="0" smtClean="0">
                <a:latin typeface="Wingdings" panose="05000000000000000000"/>
                <a:ea typeface="Wingdings" panose="05000000000000000000"/>
                <a:cs typeface="Wingdings" panose="05000000000000000000"/>
              </a:rPr>
              <a:t></a:t>
            </a:r>
            <a:r>
              <a:rPr lang="en-US" dirty="0" smtClean="0"/>
              <a:t>, that associates to each ordered pair (</a:t>
            </a:r>
            <a:r>
              <a:rPr lang="en-US" i="1" dirty="0" smtClean="0"/>
              <a:t>a, b) </a:t>
            </a:r>
            <a:r>
              <a:rPr lang="en-US" dirty="0" smtClean="0"/>
              <a:t>of elements in </a:t>
            </a:r>
            <a:r>
              <a:rPr lang="en-US" i="1" dirty="0" smtClean="0"/>
              <a:t>G </a:t>
            </a:r>
            <a:r>
              <a:rPr lang="en-US" dirty="0" smtClean="0"/>
              <a:t>an element (</a:t>
            </a:r>
            <a:r>
              <a:rPr lang="en-US" i="1" dirty="0" smtClean="0"/>
              <a:t>a </a:t>
            </a:r>
            <a:r>
              <a:rPr lang="en-US" sz="2000" i="1" dirty="0" smtClean="0">
                <a:latin typeface="Wingdings" panose="05000000000000000000"/>
                <a:ea typeface="Wingdings" panose="05000000000000000000"/>
                <a:cs typeface="Wingdings" panose="05000000000000000000"/>
              </a:rPr>
              <a:t></a:t>
            </a:r>
            <a:r>
              <a:rPr lang="en-US" i="1" dirty="0" smtClean="0"/>
              <a:t> b)</a:t>
            </a:r>
            <a:r>
              <a:rPr lang="en-US" dirty="0" smtClean="0"/>
              <a:t> in </a:t>
            </a:r>
            <a:r>
              <a:rPr lang="en-US" i="1" dirty="0" smtClean="0"/>
              <a:t>G, </a:t>
            </a:r>
            <a:r>
              <a:rPr lang="en-US" dirty="0" smtClean="0"/>
              <a:t>such that the following axioms are obeyed:</a:t>
            </a:r>
            <a:endParaRPr lang="en-US" dirty="0" smtClean="0"/>
          </a:p>
          <a:p>
            <a:pPr>
              <a:buNone/>
            </a:pPr>
            <a:r>
              <a:rPr lang="en-US" dirty="0" smtClean="0"/>
              <a:t>	</a:t>
            </a:r>
            <a:r>
              <a:rPr lang="en-US" sz="2200" b="1" dirty="0" smtClean="0"/>
              <a:t>(A1) Closure: </a:t>
            </a:r>
            <a:r>
              <a:rPr lang="en-US" sz="2200" dirty="0" smtClean="0"/>
              <a:t>		If </a:t>
            </a:r>
            <a:r>
              <a:rPr lang="en-US" sz="2200" i="1" dirty="0" smtClean="0"/>
              <a:t>a</a:t>
            </a:r>
            <a:r>
              <a:rPr lang="en-US" sz="2200" dirty="0" smtClean="0"/>
              <a:t> and </a:t>
            </a:r>
            <a:r>
              <a:rPr lang="en-US" sz="2200" i="1" dirty="0" smtClean="0"/>
              <a:t>b</a:t>
            </a:r>
            <a:r>
              <a:rPr lang="en-US" sz="2200" dirty="0" smtClean="0"/>
              <a:t> belong to </a:t>
            </a:r>
            <a:r>
              <a:rPr lang="en-US" sz="2200" i="1" dirty="0" smtClean="0"/>
              <a:t>G</a:t>
            </a:r>
            <a:r>
              <a:rPr lang="en-US" sz="2200" dirty="0" smtClean="0"/>
              <a:t>, then </a:t>
            </a:r>
            <a:r>
              <a:rPr lang="en-US" sz="2200" i="1" dirty="0" smtClean="0"/>
              <a:t>a </a:t>
            </a:r>
            <a:r>
              <a:rPr lang="en-US" sz="2000" dirty="0" smtClean="0">
                <a:latin typeface="Wingdings" panose="05000000000000000000"/>
                <a:ea typeface="Wingdings" panose="05000000000000000000"/>
                <a:cs typeface="Wingdings" panose="05000000000000000000"/>
              </a:rPr>
              <a:t></a:t>
            </a:r>
            <a:r>
              <a:rPr lang="en-US" sz="2200" i="1" dirty="0" smtClean="0"/>
              <a:t> b </a:t>
            </a:r>
            <a:r>
              <a:rPr lang="en-US" sz="2200" dirty="0" smtClean="0"/>
              <a:t>is also in </a:t>
            </a:r>
            <a:r>
              <a:rPr lang="en-US" sz="2200" i="1" dirty="0" smtClean="0"/>
              <a:t>G</a:t>
            </a:r>
            <a:endParaRPr lang="en-US" sz="2200" dirty="0" smtClean="0"/>
          </a:p>
          <a:p>
            <a:pPr>
              <a:buNone/>
            </a:pPr>
            <a:r>
              <a:rPr lang="en-US" sz="2200" dirty="0" smtClean="0"/>
              <a:t>	</a:t>
            </a:r>
            <a:r>
              <a:rPr lang="en-US" sz="2200" b="1" dirty="0" smtClean="0"/>
              <a:t>(A2) Associative: </a:t>
            </a:r>
            <a:r>
              <a:rPr lang="en-US" sz="2200" dirty="0" smtClean="0"/>
              <a:t>	</a:t>
            </a:r>
            <a:r>
              <a:rPr lang="en-US" sz="2200" i="1" dirty="0" smtClean="0"/>
              <a:t>a </a:t>
            </a:r>
            <a:r>
              <a:rPr lang="en-US" sz="2400" i="1" dirty="0" smtClean="0">
                <a:latin typeface="Wingdings" panose="05000000000000000000"/>
                <a:ea typeface="Wingdings" panose="05000000000000000000"/>
                <a:cs typeface="Wingdings" panose="05000000000000000000"/>
              </a:rPr>
              <a:t></a:t>
            </a:r>
            <a:r>
              <a:rPr lang="en-US" sz="2200" i="1" dirty="0" smtClean="0"/>
              <a:t> (b </a:t>
            </a:r>
            <a:r>
              <a:rPr lang="en-US" sz="2400" i="1" dirty="0" smtClean="0">
                <a:latin typeface="Wingdings" panose="05000000000000000000"/>
                <a:ea typeface="Wingdings" panose="05000000000000000000"/>
                <a:cs typeface="Wingdings" panose="05000000000000000000"/>
              </a:rPr>
              <a:t></a:t>
            </a:r>
            <a:r>
              <a:rPr lang="en-US" sz="2200" i="1" dirty="0" smtClean="0"/>
              <a:t> c) = (a </a:t>
            </a:r>
            <a:r>
              <a:rPr lang="en-US" sz="2400" i="1" dirty="0" smtClean="0">
                <a:latin typeface="Wingdings" panose="05000000000000000000"/>
                <a:ea typeface="Wingdings" panose="05000000000000000000"/>
                <a:cs typeface="Wingdings" panose="05000000000000000000"/>
              </a:rPr>
              <a:t></a:t>
            </a:r>
            <a:r>
              <a:rPr lang="en-US" sz="2200" i="1" dirty="0" smtClean="0"/>
              <a:t> b) </a:t>
            </a:r>
            <a:r>
              <a:rPr lang="en-US" sz="2400" i="1" dirty="0" smtClean="0">
                <a:latin typeface="Wingdings" panose="05000000000000000000"/>
                <a:ea typeface="Wingdings" panose="05000000000000000000"/>
                <a:cs typeface="Wingdings" panose="05000000000000000000"/>
              </a:rPr>
              <a:t></a:t>
            </a:r>
            <a:r>
              <a:rPr lang="en-US" sz="2200" i="1" dirty="0" smtClean="0"/>
              <a:t> c </a:t>
            </a:r>
            <a:r>
              <a:rPr lang="en-US" sz="2200" dirty="0" smtClean="0"/>
              <a:t>for all </a:t>
            </a:r>
            <a:r>
              <a:rPr lang="en-US" sz="2200" i="1" dirty="0" smtClean="0"/>
              <a:t>a, b, c </a:t>
            </a:r>
            <a:r>
              <a:rPr lang="en-US" sz="2200" dirty="0" smtClean="0"/>
              <a:t>in </a:t>
            </a:r>
            <a:r>
              <a:rPr lang="en-US" sz="2200" i="1" dirty="0" smtClean="0"/>
              <a:t>G</a:t>
            </a:r>
            <a:endParaRPr lang="en-US" sz="2200" i="1" dirty="0" smtClean="0"/>
          </a:p>
          <a:p>
            <a:pPr>
              <a:buNone/>
            </a:pPr>
            <a:r>
              <a:rPr lang="en-US" sz="2200" dirty="0" smtClean="0"/>
              <a:t>	</a:t>
            </a:r>
            <a:r>
              <a:rPr lang="en-US" sz="2200" b="1" dirty="0" smtClean="0"/>
              <a:t>(A3) Identity element: </a:t>
            </a:r>
            <a:r>
              <a:rPr lang="en-US" sz="2200" dirty="0" smtClean="0"/>
              <a:t>There is an element </a:t>
            </a:r>
            <a:r>
              <a:rPr lang="en-US" sz="2200" i="1" dirty="0" smtClean="0"/>
              <a:t>e</a:t>
            </a:r>
            <a:r>
              <a:rPr lang="en-US" sz="2200" dirty="0" smtClean="0"/>
              <a:t> in </a:t>
            </a:r>
            <a:r>
              <a:rPr lang="en-US" sz="2200" i="1" dirty="0" smtClean="0"/>
              <a:t>G </a:t>
            </a:r>
            <a:r>
              <a:rPr lang="en-US" sz="2200" dirty="0" smtClean="0"/>
              <a:t>such that </a:t>
            </a:r>
            <a:r>
              <a:rPr lang="en-US" sz="2200" i="1" dirty="0" smtClean="0"/>
              <a:t>a </a:t>
            </a:r>
            <a:r>
              <a:rPr lang="en-US" sz="2400" i="1" dirty="0" smtClean="0">
                <a:latin typeface="Wingdings" panose="05000000000000000000"/>
                <a:ea typeface="Wingdings" panose="05000000000000000000"/>
                <a:cs typeface="Wingdings" panose="05000000000000000000"/>
              </a:rPr>
              <a:t></a:t>
            </a:r>
            <a:r>
              <a:rPr lang="en-US" sz="2200" i="1" dirty="0" smtClean="0"/>
              <a:t> e = e </a:t>
            </a:r>
            <a:r>
              <a:rPr lang="en-US" sz="2400" i="1" dirty="0" smtClean="0">
                <a:latin typeface="Wingdings" panose="05000000000000000000"/>
                <a:ea typeface="Wingdings" panose="05000000000000000000"/>
                <a:cs typeface="Wingdings" panose="05000000000000000000"/>
              </a:rPr>
              <a:t></a:t>
            </a:r>
            <a:r>
              <a:rPr lang="en-US" sz="2200" i="1" dirty="0" smtClean="0"/>
              <a:t> a = a 			</a:t>
            </a:r>
            <a:r>
              <a:rPr lang="en-US" sz="2200" dirty="0" smtClean="0"/>
              <a:t>for all </a:t>
            </a:r>
            <a:r>
              <a:rPr lang="en-US" sz="2200" i="1" dirty="0" smtClean="0"/>
              <a:t>a</a:t>
            </a:r>
            <a:r>
              <a:rPr lang="en-US" sz="2200" dirty="0" smtClean="0"/>
              <a:t> in </a:t>
            </a:r>
            <a:r>
              <a:rPr lang="en-US" sz="2200" i="1" dirty="0" smtClean="0"/>
              <a:t>G</a:t>
            </a:r>
            <a:endParaRPr lang="en-US" sz="2200" i="1" dirty="0" smtClean="0"/>
          </a:p>
          <a:p>
            <a:pPr>
              <a:buNone/>
            </a:pPr>
            <a:r>
              <a:rPr lang="en-US" sz="2200" dirty="0" smtClean="0"/>
              <a:t>	</a:t>
            </a:r>
            <a:r>
              <a:rPr lang="en-US" sz="2200" b="1" dirty="0" smtClean="0"/>
              <a:t>(A4) Inverse element: </a:t>
            </a:r>
            <a:r>
              <a:rPr lang="en-US" sz="2200" dirty="0" smtClean="0"/>
              <a:t>For each </a:t>
            </a:r>
            <a:r>
              <a:rPr lang="en-US" sz="2200" i="1" dirty="0" smtClean="0"/>
              <a:t>a</a:t>
            </a:r>
            <a:r>
              <a:rPr lang="en-US" sz="2200" dirty="0" smtClean="0"/>
              <a:t> in </a:t>
            </a:r>
            <a:r>
              <a:rPr lang="en-US" sz="2200" i="1" dirty="0" smtClean="0"/>
              <a:t>G</a:t>
            </a:r>
            <a:r>
              <a:rPr lang="en-US" sz="2200" dirty="0" smtClean="0"/>
              <a:t> there is an element </a:t>
            </a:r>
            <a:r>
              <a:rPr lang="en-US" sz="2200" i="1" dirty="0" smtClean="0"/>
              <a:t>a′</a:t>
            </a:r>
            <a:r>
              <a:rPr lang="en-US" sz="2200" dirty="0" smtClean="0"/>
              <a:t> in </a:t>
            </a:r>
            <a:r>
              <a:rPr lang="en-US" sz="2200" i="1" dirty="0" smtClean="0"/>
              <a:t>G</a:t>
            </a:r>
            <a:r>
              <a:rPr lang="en-US" sz="2200" dirty="0" smtClean="0"/>
              <a:t> such that 			</a:t>
            </a:r>
            <a:r>
              <a:rPr lang="en-US" sz="2200" i="1" dirty="0" smtClean="0"/>
              <a:t>a </a:t>
            </a:r>
            <a:r>
              <a:rPr lang="en-US" sz="2400" i="1" dirty="0" smtClean="0">
                <a:latin typeface="Wingdings" panose="05000000000000000000"/>
                <a:ea typeface="Wingdings" panose="05000000000000000000"/>
                <a:cs typeface="Wingdings" panose="05000000000000000000"/>
              </a:rPr>
              <a:t></a:t>
            </a:r>
            <a:r>
              <a:rPr lang="en-US" sz="2200" i="1" dirty="0" smtClean="0"/>
              <a:t> a′ = a′ </a:t>
            </a:r>
            <a:r>
              <a:rPr lang="en-US" sz="2400" i="1" dirty="0" smtClean="0">
                <a:latin typeface="Wingdings" panose="05000000000000000000"/>
                <a:ea typeface="Wingdings" panose="05000000000000000000"/>
                <a:cs typeface="Wingdings" panose="05000000000000000000"/>
              </a:rPr>
              <a:t></a:t>
            </a:r>
            <a:r>
              <a:rPr lang="en-US" sz="2200" i="1" dirty="0" smtClean="0"/>
              <a:t> a = e</a:t>
            </a:r>
            <a:endParaRPr lang="en-US" sz="2200" i="1" dirty="0" smtClean="0"/>
          </a:p>
          <a:p>
            <a:pPr>
              <a:buNone/>
            </a:pPr>
            <a:r>
              <a:rPr lang="en-US" sz="2200" dirty="0" smtClean="0"/>
              <a:t>	</a:t>
            </a:r>
            <a:r>
              <a:rPr lang="en-US" sz="2200" b="1" dirty="0" smtClean="0"/>
              <a:t>(A5) Commutative: </a:t>
            </a:r>
            <a:r>
              <a:rPr lang="en-US" sz="2200" dirty="0" smtClean="0"/>
              <a:t>	</a:t>
            </a:r>
            <a:r>
              <a:rPr lang="en-US" sz="2200" i="1" dirty="0" smtClean="0"/>
              <a:t>a </a:t>
            </a:r>
            <a:r>
              <a:rPr lang="en-US" sz="2400" i="1" dirty="0" smtClean="0">
                <a:latin typeface="Wingdings" panose="05000000000000000000"/>
                <a:ea typeface="Wingdings" panose="05000000000000000000"/>
                <a:cs typeface="Wingdings" panose="05000000000000000000"/>
              </a:rPr>
              <a:t></a:t>
            </a:r>
            <a:r>
              <a:rPr lang="en-US" sz="2200" i="1" dirty="0" smtClean="0"/>
              <a:t> b = b </a:t>
            </a:r>
            <a:r>
              <a:rPr lang="en-US" sz="2400" i="1" dirty="0" smtClean="0">
                <a:latin typeface="Wingdings" panose="05000000000000000000"/>
                <a:ea typeface="Wingdings" panose="05000000000000000000"/>
                <a:cs typeface="Wingdings" panose="05000000000000000000"/>
              </a:rPr>
              <a:t></a:t>
            </a:r>
            <a:r>
              <a:rPr lang="en-US" sz="2200" i="1" dirty="0" smtClean="0"/>
              <a:t> a </a:t>
            </a:r>
            <a:r>
              <a:rPr lang="en-US" sz="2200" dirty="0" smtClean="0"/>
              <a:t>for all </a:t>
            </a:r>
            <a:r>
              <a:rPr lang="en-US" sz="2200" i="1" dirty="0" smtClean="0"/>
              <a:t>a, b </a:t>
            </a:r>
            <a:r>
              <a:rPr lang="en-US" sz="2200" dirty="0" smtClean="0"/>
              <a:t>in </a:t>
            </a:r>
            <a:r>
              <a:rPr lang="en-US" sz="2200" i="1" dirty="0" smtClean="0"/>
              <a:t>G</a:t>
            </a:r>
            <a:endParaRPr lang="en-US" sz="220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922318" y="0"/>
            <a:ext cx="5299364" cy="6858000"/>
          </a:xfrm>
          <a:prstGeom prst="rect">
            <a:avLst/>
          </a:prstGeom>
        </p:spPr>
      </p:pic>
      <p:sp>
        <p:nvSpPr>
          <p:cNvPr id="5" name="TextBox 4"/>
          <p:cNvSpPr txBox="1"/>
          <p:nvPr/>
        </p:nvSpPr>
        <p:spPr>
          <a:xfrm>
            <a:off x="1443182" y="2251364"/>
            <a:ext cx="184666" cy="369332"/>
          </a:xfrm>
          <a:prstGeom prst="rect">
            <a:avLst/>
          </a:prstGeom>
          <a:noFill/>
        </p:spPr>
        <p:txBody>
          <a:bodyPr wrap="none" rtlCol="0">
            <a:spAutoFit/>
          </a:bodyPr>
          <a:lstStyle/>
          <a:p>
            <a:endParaRPr lang="en-US" dirty="0"/>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39688"/>
            <a:ext cx="9143999" cy="1412875"/>
          </a:xfrm>
        </p:spPr>
        <p:txBody>
          <a:bodyPr/>
          <a:lstStyle/>
          <a:p>
            <a:r>
              <a:rPr lang="en-AU" dirty="0" smtClean="0"/>
              <a:t>Diffie-Hellman Key Exchange</a:t>
            </a:r>
            <a:endParaRPr lang="en-AU" dirty="0"/>
          </a:p>
        </p:txBody>
      </p:sp>
      <p:sp>
        <p:nvSpPr>
          <p:cNvPr id="60419" name="Rectangle 3"/>
          <p:cNvSpPr>
            <a:spLocks noGrp="1" noChangeArrowheads="1"/>
          </p:cNvSpPr>
          <p:nvPr>
            <p:ph idx="1"/>
          </p:nvPr>
        </p:nvSpPr>
        <p:spPr>
          <a:xfrm>
            <a:off x="762000" y="1828800"/>
            <a:ext cx="7570787" cy="4648200"/>
          </a:xfrm>
        </p:spPr>
        <p:txBody>
          <a:bodyPr>
            <a:normAutofit fontScale="92500" lnSpcReduction="20000"/>
          </a:bodyPr>
          <a:lstStyle/>
          <a:p>
            <a:r>
              <a:rPr lang="en-AU" dirty="0" smtClean="0"/>
              <a:t>First published public-key algorithm</a:t>
            </a:r>
            <a:endParaRPr lang="en-AU" dirty="0" smtClean="0"/>
          </a:p>
          <a:p>
            <a:r>
              <a:rPr lang="en-AU" dirty="0" smtClean="0"/>
              <a:t>A number of commercial products employ this key exchange technique</a:t>
            </a:r>
            <a:endParaRPr lang="en-AU" dirty="0" smtClean="0"/>
          </a:p>
          <a:p>
            <a:r>
              <a:rPr lang="en-AU" dirty="0" smtClean="0"/>
              <a:t>Purpose is to enable two users to securely exchange a key that can then be used for subsequent symmetric encryption of messages</a:t>
            </a:r>
            <a:endParaRPr lang="en-AU" dirty="0" smtClean="0"/>
          </a:p>
          <a:p>
            <a:r>
              <a:rPr lang="en-AU" dirty="0" smtClean="0"/>
              <a:t>The algorithm itself is limited to the exchange of secret values</a:t>
            </a:r>
            <a:endParaRPr lang="en-AU" dirty="0" smtClean="0"/>
          </a:p>
          <a:p>
            <a:r>
              <a:rPr lang="en-AU" dirty="0" smtClean="0"/>
              <a:t>Its effectiveness depends on the difficulty of computing discrete logarithms</a:t>
            </a:r>
            <a:endParaRPr lang="en-AU"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Elliptic Curves Over Z</a:t>
            </a:r>
            <a:r>
              <a:rPr lang="en-US" baseline="-25000" dirty="0" smtClean="0"/>
              <a:t>p</a:t>
            </a:r>
            <a:endParaRPr lang="en-AU" baseline="-25000" dirty="0"/>
          </a:p>
        </p:txBody>
      </p:sp>
      <p:sp>
        <p:nvSpPr>
          <p:cNvPr id="72707" name="Rectangle 3"/>
          <p:cNvSpPr>
            <a:spLocks noGrp="1" noChangeArrowheads="1"/>
          </p:cNvSpPr>
          <p:nvPr>
            <p:ph idx="1"/>
          </p:nvPr>
        </p:nvSpPr>
        <p:spPr>
          <a:xfrm>
            <a:off x="762000" y="1600200"/>
            <a:ext cx="7570787" cy="1362075"/>
          </a:xfrm>
        </p:spPr>
        <p:txBody>
          <a:bodyPr>
            <a:normAutofit/>
          </a:bodyPr>
          <a:lstStyle/>
          <a:p>
            <a:r>
              <a:rPr lang="en-US" sz="1800" dirty="0" smtClean="0"/>
              <a:t>Elliptic curve cryptography uses curves whose variables and coefficients are finite</a:t>
            </a:r>
            <a:endParaRPr lang="en-US" sz="1800" dirty="0" smtClean="0"/>
          </a:p>
          <a:p>
            <a:r>
              <a:rPr lang="en-US" sz="1800" dirty="0" smtClean="0"/>
              <a:t>Two families of elliptic curves are used in cryptographic applications:</a:t>
            </a:r>
            <a:endParaRPr lang="en-US" sz="1800" dirty="0" smtClean="0"/>
          </a:p>
        </p:txBody>
      </p:sp>
      <p:graphicFrame>
        <p:nvGraphicFramePr>
          <p:cNvPr id="5" name="Diagram 4"/>
          <p:cNvGraphicFramePr/>
          <p:nvPr/>
        </p:nvGraphicFramePr>
        <p:xfrm>
          <a:off x="152400" y="2895600"/>
          <a:ext cx="8686800" cy="3810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22594" r="22594"/>
              <a:stretch>
                <a:fillRect/>
              </a:stretch>
            </p:blipFill>
          </mc:Choice>
          <mc:Fallback>
            <p:blipFill>
              <a:blip r:embed="rId2"/>
              <a:srcRect l="22594" r="22594"/>
              <a:stretch>
                <a:fillRect/>
              </a:stretch>
            </p:blipFill>
          </mc:Fallback>
        </mc:AlternateContent>
        <p:spPr>
          <a:xfrm>
            <a:off x="808403" y="1828800"/>
            <a:ext cx="7361133" cy="5029200"/>
          </a:xfrm>
          <a:prstGeom prst="rect">
            <a:avLst/>
          </a:prstGeom>
        </p:spPr>
      </p:pic>
      <p:sp>
        <p:nvSpPr>
          <p:cNvPr id="7" name="Rectangle 6"/>
          <p:cNvSpPr/>
          <p:nvPr/>
        </p:nvSpPr>
        <p:spPr>
          <a:xfrm>
            <a:off x="0" y="0"/>
            <a:ext cx="9144000" cy="1323439"/>
          </a:xfrm>
          <a:prstGeom prst="rect">
            <a:avLst/>
          </a:prstGeom>
        </p:spPr>
        <p:txBody>
          <a:bodyPr wrap="square">
            <a:spAutoFit/>
          </a:bodyPr>
          <a:lstStyle/>
          <a:p>
            <a:pPr algn="ctr"/>
            <a:r>
              <a:rPr lang="en-US" sz="4800" dirty="0" smtClean="0">
                <a:latin typeface="+mn-lt"/>
              </a:rPr>
              <a:t>Table 10.1  </a:t>
            </a:r>
            <a:endParaRPr lang="en-US" sz="4800" dirty="0" smtClean="0">
              <a:latin typeface="+mn-lt"/>
            </a:endParaRPr>
          </a:p>
          <a:p>
            <a:pPr algn="ctr"/>
            <a:r>
              <a:rPr lang="en-US" sz="3200" dirty="0" smtClean="0">
                <a:latin typeface="+mn-lt"/>
              </a:rPr>
              <a:t>Points (other than </a:t>
            </a:r>
            <a:r>
              <a:rPr lang="en-US" sz="3200" i="1" dirty="0" smtClean="0">
                <a:latin typeface="+mn-lt"/>
              </a:rPr>
              <a:t>O</a:t>
            </a:r>
            <a:r>
              <a:rPr lang="en-US" sz="3200" dirty="0" smtClean="0">
                <a:latin typeface="+mn-lt"/>
              </a:rPr>
              <a:t>) on the Elliptic Curve E</a:t>
            </a:r>
            <a:r>
              <a:rPr lang="en-US" sz="3200" baseline="-25000" dirty="0" smtClean="0">
                <a:latin typeface="+mn-lt"/>
              </a:rPr>
              <a:t>23</a:t>
            </a:r>
            <a:r>
              <a:rPr lang="en-US" sz="3200" dirty="0" smtClean="0">
                <a:latin typeface="+mn-lt"/>
              </a:rPr>
              <a:t>(1, 1) </a:t>
            </a:r>
            <a:endParaRPr lang="en-US" sz="3200" dirty="0">
              <a:latin typeface="+mn-lt"/>
            </a:endParaRPr>
          </a:p>
        </p:txBody>
      </p:sp>
    </p:spTree>
  </p:cSld>
  <p:clrMapOvr>
    <a:masterClrMapping/>
  </p:clrMapOvr>
  <p:transition spd="med">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4118" t="20000" r="1176" b="15455"/>
              <a:stretch>
                <a:fillRect/>
              </a:stretch>
            </p:blipFill>
          </mc:Choice>
          <mc:Fallback>
            <p:blipFill>
              <a:blip r:embed="rId2"/>
              <a:srcRect l="14118" t="20000" r="1176" b="15455"/>
              <a:stretch>
                <a:fillRect/>
              </a:stretch>
            </p:blipFill>
          </mc:Fallback>
        </mc:AlternateContent>
        <p:spPr>
          <a:xfrm>
            <a:off x="1371600" y="0"/>
            <a:ext cx="6954631" cy="6857999"/>
          </a:xfrm>
          <a:prstGeom prst="rect">
            <a:avLst/>
          </a:prstGeom>
        </p:spPr>
      </p:pic>
    </p:spTree>
  </p:cSld>
  <p:clrMapOvr>
    <a:masterClrMapping/>
  </p:clrMapOvr>
  <p:transition spd="med">
    <p:pull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Elliptic Curves Over GF(2</a:t>
            </a:r>
            <a:r>
              <a:rPr lang="en-US" i="1" baseline="30000" dirty="0" smtClean="0"/>
              <a:t>m</a:t>
            </a:r>
            <a:r>
              <a:rPr lang="en-US" dirty="0" smtClean="0"/>
              <a:t>)</a:t>
            </a:r>
            <a:endParaRPr lang="en-US" dirty="0"/>
          </a:p>
        </p:txBody>
      </p:sp>
      <p:sp>
        <p:nvSpPr>
          <p:cNvPr id="5" name="Content Placeholder 4"/>
          <p:cNvSpPr>
            <a:spLocks noGrp="1"/>
          </p:cNvSpPr>
          <p:nvPr>
            <p:ph idx="1"/>
          </p:nvPr>
        </p:nvSpPr>
        <p:spPr>
          <a:xfrm>
            <a:off x="792163" y="1762125"/>
            <a:ext cx="7570787" cy="4867275"/>
          </a:xfrm>
        </p:spPr>
        <p:txBody>
          <a:bodyPr>
            <a:normAutofit fontScale="92500" lnSpcReduction="10000"/>
          </a:bodyPr>
          <a:lstStyle/>
          <a:p>
            <a:r>
              <a:rPr lang="en-US" dirty="0" smtClean="0"/>
              <a:t>Use a cubic equation in which the variables and coefficients all take on values in GF(2</a:t>
            </a:r>
            <a:r>
              <a:rPr lang="en-US" i="1" baseline="30000" dirty="0" smtClean="0"/>
              <a:t>m</a:t>
            </a:r>
            <a:r>
              <a:rPr lang="en-US" dirty="0" smtClean="0"/>
              <a:t>) for some number </a:t>
            </a:r>
            <a:r>
              <a:rPr lang="en-US" i="1" dirty="0" smtClean="0"/>
              <a:t>m</a:t>
            </a:r>
            <a:r>
              <a:rPr lang="en-US" dirty="0" smtClean="0"/>
              <a:t> </a:t>
            </a:r>
            <a:endParaRPr lang="en-US" dirty="0" smtClean="0"/>
          </a:p>
          <a:p>
            <a:r>
              <a:rPr lang="en-US" dirty="0" smtClean="0"/>
              <a:t>Calculations are performed using the rules of arithmetic in GF(2</a:t>
            </a:r>
            <a:r>
              <a:rPr lang="en-US" i="1" baseline="30000" dirty="0" smtClean="0"/>
              <a:t>m</a:t>
            </a:r>
            <a:r>
              <a:rPr lang="en-US" dirty="0" smtClean="0"/>
              <a:t>)</a:t>
            </a:r>
            <a:endParaRPr lang="en-US" dirty="0" smtClean="0"/>
          </a:p>
          <a:p>
            <a:r>
              <a:rPr lang="en-US" dirty="0" smtClean="0"/>
              <a:t>The form of cubic equation appropriate for cryptographic applications for elliptic curves is somewhat different for GF(2</a:t>
            </a:r>
            <a:r>
              <a:rPr lang="en-US" i="1" baseline="30000" dirty="0" smtClean="0"/>
              <a:t>m</a:t>
            </a:r>
            <a:r>
              <a:rPr lang="en-US" dirty="0" smtClean="0"/>
              <a:t>) than for Z</a:t>
            </a:r>
            <a:r>
              <a:rPr lang="en-US" i="1" baseline="-25000" dirty="0" smtClean="0"/>
              <a:t>p</a:t>
            </a:r>
            <a:endParaRPr lang="en-US" i="1" baseline="-25000" dirty="0" smtClean="0"/>
          </a:p>
          <a:p>
            <a:pPr lvl="1"/>
            <a:r>
              <a:rPr lang="en-US" dirty="0" smtClean="0"/>
              <a:t>It is understood that the variables </a:t>
            </a:r>
            <a:r>
              <a:rPr lang="en-US" i="1" dirty="0" smtClean="0"/>
              <a:t>x </a:t>
            </a:r>
            <a:r>
              <a:rPr lang="en-US" dirty="0" smtClean="0"/>
              <a:t>and </a:t>
            </a:r>
            <a:r>
              <a:rPr lang="en-US" i="1" dirty="0" smtClean="0"/>
              <a:t>y </a:t>
            </a:r>
            <a:r>
              <a:rPr lang="en-US" dirty="0" smtClean="0"/>
              <a:t>and the coefficients </a:t>
            </a:r>
            <a:r>
              <a:rPr lang="en-US" i="1" dirty="0" smtClean="0"/>
              <a:t>a </a:t>
            </a:r>
            <a:r>
              <a:rPr lang="en-US" dirty="0" smtClean="0"/>
              <a:t>and </a:t>
            </a:r>
            <a:r>
              <a:rPr lang="en-US" i="1" dirty="0" smtClean="0"/>
              <a:t>b </a:t>
            </a:r>
            <a:r>
              <a:rPr lang="en-US" dirty="0" smtClean="0"/>
              <a:t>are elements of GF(2</a:t>
            </a:r>
            <a:r>
              <a:rPr lang="en-US" i="1" baseline="30000" dirty="0" smtClean="0"/>
              <a:t>m</a:t>
            </a:r>
            <a:r>
              <a:rPr lang="en-US" dirty="0" smtClean="0"/>
              <a:t>) and that calculations are performed in GF(2</a:t>
            </a:r>
            <a:r>
              <a:rPr lang="en-US" i="1" baseline="30000" dirty="0" smtClean="0"/>
              <a:t>m</a:t>
            </a:r>
            <a:r>
              <a:rPr lang="en-US" dirty="0" smtClean="0"/>
              <a: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5294" t="36364" r="24706" b="12727"/>
              <a:stretch>
                <a:fillRect/>
              </a:stretch>
            </p:blipFill>
          </mc:Choice>
          <mc:Fallback>
            <p:blipFill>
              <a:blip r:embed="rId2"/>
              <a:srcRect l="15294" t="36364" r="24706" b="12727"/>
              <a:stretch>
                <a:fillRect/>
              </a:stretch>
            </p:blipFill>
          </mc:Fallback>
        </mc:AlternateContent>
        <p:spPr>
          <a:xfrm>
            <a:off x="1676401" y="0"/>
            <a:ext cx="6245666" cy="6858001"/>
          </a:xfrm>
          <a:prstGeom prst="rect">
            <a:avLst/>
          </a:prstGeo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39688"/>
            <a:ext cx="9143999" cy="1412875"/>
          </a:xfrm>
        </p:spPr>
        <p:txBody>
          <a:bodyPr/>
          <a:lstStyle/>
          <a:p>
            <a:r>
              <a:rPr lang="en-US" dirty="0" smtClean="0"/>
              <a:t>Elliptic Curve Cryptography (ECC)</a:t>
            </a:r>
            <a:endParaRPr lang="en-AU" dirty="0"/>
          </a:p>
        </p:txBody>
      </p:sp>
      <p:sp>
        <p:nvSpPr>
          <p:cNvPr id="74755" name="Rectangle 3"/>
          <p:cNvSpPr>
            <a:spLocks noGrp="1" noChangeArrowheads="1"/>
          </p:cNvSpPr>
          <p:nvPr>
            <p:ph idx="1"/>
          </p:nvPr>
        </p:nvSpPr>
        <p:spPr>
          <a:xfrm>
            <a:off x="792163" y="1762125"/>
            <a:ext cx="7570787" cy="4714875"/>
          </a:xfrm>
        </p:spPr>
        <p:txBody>
          <a:bodyPr>
            <a:normAutofit fontScale="85000" lnSpcReduction="20000"/>
          </a:bodyPr>
          <a:lstStyle/>
          <a:p>
            <a:r>
              <a:rPr lang="en-US" dirty="0" smtClean="0"/>
              <a:t>Addition operation in ECC is the counterpart of modular multiplication in RSA</a:t>
            </a:r>
            <a:endParaRPr lang="en-US" dirty="0" smtClean="0"/>
          </a:p>
          <a:p>
            <a:r>
              <a:rPr lang="en-US" dirty="0" smtClean="0"/>
              <a:t>Multiple addition is the counterpart of modular exponentiation</a:t>
            </a:r>
            <a:endParaRPr lang="en-US" dirty="0" smtClean="0"/>
          </a:p>
          <a:p>
            <a:endParaRPr lang="en-US" dirty="0" smtClean="0"/>
          </a:p>
          <a:p>
            <a:endParaRPr lang="en-US" dirty="0" smtClean="0"/>
          </a:p>
          <a:p>
            <a:endParaRPr lang="en-US" dirty="0" smtClean="0"/>
          </a:p>
          <a:p>
            <a:pPr>
              <a:buNone/>
            </a:pPr>
            <a:endParaRPr lang="en-US" dirty="0" smtClean="0"/>
          </a:p>
          <a:p>
            <a:r>
              <a:rPr lang="en-US" dirty="0" smtClean="0"/>
              <a:t>Certicom example: E</a:t>
            </a:r>
            <a:r>
              <a:rPr lang="en-US" baseline="-25000" dirty="0" smtClean="0"/>
              <a:t>23</a:t>
            </a:r>
            <a:r>
              <a:rPr lang="en-US" dirty="0" smtClean="0"/>
              <a:t>(9,17) </a:t>
            </a:r>
            <a:endParaRPr lang="en-AU" dirty="0"/>
          </a:p>
        </p:txBody>
      </p:sp>
      <p:graphicFrame>
        <p:nvGraphicFramePr>
          <p:cNvPr id="4" name="Diagram 3"/>
          <p:cNvGraphicFramePr/>
          <p:nvPr/>
        </p:nvGraphicFramePr>
        <p:xfrm>
          <a:off x="838200" y="3657600"/>
          <a:ext cx="7543800" cy="1879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1765" t="6364" r="10588" b="18182"/>
              <a:stretch>
                <a:fillRect/>
              </a:stretch>
            </p:blipFill>
          </mc:Choice>
          <mc:Fallback>
            <p:blipFill>
              <a:blip r:embed="rId2"/>
              <a:srcRect l="11765" t="6364" r="10588" b="18182"/>
              <a:stretch>
                <a:fillRect/>
              </a:stretch>
            </p:blipFill>
          </mc:Fallback>
        </mc:AlternateContent>
        <p:spPr>
          <a:xfrm>
            <a:off x="1828800" y="0"/>
            <a:ext cx="5407409" cy="6800301"/>
          </a:xfrm>
          <a:prstGeom prst="rect">
            <a:avLst/>
          </a:prstGeom>
        </p:spPr>
      </p:pic>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39688"/>
            <a:ext cx="9143999" cy="1412875"/>
          </a:xfrm>
        </p:spPr>
        <p:txBody>
          <a:bodyPr/>
          <a:lstStyle/>
          <a:p>
            <a:r>
              <a:rPr lang="en-US" dirty="0" smtClean="0"/>
              <a:t>ECC Encryption/Decryption</a:t>
            </a:r>
            <a:endParaRPr lang="en-AU" dirty="0"/>
          </a:p>
        </p:txBody>
      </p:sp>
      <p:sp>
        <p:nvSpPr>
          <p:cNvPr id="76803" name="Rectangle 3"/>
          <p:cNvSpPr>
            <a:spLocks noGrp="1" noChangeArrowheads="1"/>
          </p:cNvSpPr>
          <p:nvPr>
            <p:ph idx="1"/>
          </p:nvPr>
        </p:nvSpPr>
        <p:spPr>
          <a:xfrm>
            <a:off x="838199" y="1762125"/>
            <a:ext cx="7620001" cy="4562475"/>
          </a:xfrm>
        </p:spPr>
        <p:txBody>
          <a:bodyPr>
            <a:normAutofit fontScale="62500" lnSpcReduction="20000"/>
          </a:bodyPr>
          <a:lstStyle/>
          <a:p>
            <a:r>
              <a:rPr lang="en-US" dirty="0" smtClean="0"/>
              <a:t>Several approaches using elliptic curves have been analyzed</a:t>
            </a:r>
            <a:endParaRPr lang="en-US" dirty="0" smtClean="0"/>
          </a:p>
          <a:p>
            <a:r>
              <a:rPr lang="en-US" dirty="0" smtClean="0"/>
              <a:t>Must first encode any message </a:t>
            </a:r>
            <a:r>
              <a:rPr lang="en-US" i="1" dirty="0" smtClean="0"/>
              <a:t>m</a:t>
            </a:r>
            <a:r>
              <a:rPr lang="en-US" dirty="0" smtClean="0"/>
              <a:t> as a point on the elliptic curve P</a:t>
            </a:r>
            <a:r>
              <a:rPr lang="en-US" i="1" baseline="-25000" dirty="0" smtClean="0"/>
              <a:t>m</a:t>
            </a:r>
            <a:endParaRPr lang="en-US" i="1" baseline="-25000" dirty="0" smtClean="0"/>
          </a:p>
          <a:p>
            <a:r>
              <a:rPr lang="en-US" dirty="0" smtClean="0"/>
              <a:t>Select suitable curve and point </a:t>
            </a:r>
            <a:r>
              <a:rPr lang="en-US" i="1" dirty="0" smtClean="0"/>
              <a:t>G</a:t>
            </a:r>
            <a:r>
              <a:rPr lang="en-US" dirty="0" smtClean="0"/>
              <a:t> as in Diffie-Hellman</a:t>
            </a:r>
            <a:endParaRPr lang="en-US" dirty="0" smtClean="0"/>
          </a:p>
          <a:p>
            <a:r>
              <a:rPr lang="en-US" dirty="0" smtClean="0"/>
              <a:t>Each user chooses a private key </a:t>
            </a:r>
            <a:r>
              <a:rPr lang="en-US" i="1" dirty="0" smtClean="0"/>
              <a:t>n</a:t>
            </a:r>
            <a:r>
              <a:rPr lang="en-US" i="1" baseline="-25000" dirty="0" smtClean="0"/>
              <a:t>A </a:t>
            </a:r>
            <a:r>
              <a:rPr lang="en-US" dirty="0" smtClean="0"/>
              <a:t>and generates a public key </a:t>
            </a:r>
            <a:r>
              <a:rPr lang="en-US" i="1" dirty="0" smtClean="0"/>
              <a:t>P</a:t>
            </a:r>
            <a:r>
              <a:rPr lang="en-US" i="1" baseline="-25000" dirty="0" smtClean="0"/>
              <a:t>A</a:t>
            </a:r>
            <a:r>
              <a:rPr lang="en-US" i="1" dirty="0" smtClean="0"/>
              <a:t>=n</a:t>
            </a:r>
            <a:r>
              <a:rPr lang="en-US" sz="2840" i="1" baseline="-25000" dirty="0" smtClean="0"/>
              <a:t>A</a:t>
            </a:r>
            <a:r>
              <a:rPr lang="en-US" i="1" dirty="0" smtClean="0"/>
              <a:t> * G</a:t>
            </a:r>
            <a:endParaRPr lang="en-US" i="1" dirty="0" smtClean="0"/>
          </a:p>
          <a:p>
            <a:r>
              <a:rPr lang="en-US" dirty="0" smtClean="0"/>
              <a:t>To encrypt and send  message P</a:t>
            </a:r>
            <a:r>
              <a:rPr lang="en-US" sz="2840" i="1" baseline="-25000" dirty="0" smtClean="0"/>
              <a:t>m</a:t>
            </a:r>
            <a:r>
              <a:rPr lang="en-US" dirty="0" smtClean="0"/>
              <a:t> to B, A chooses a random positive integer </a:t>
            </a:r>
            <a:r>
              <a:rPr lang="en-US" i="1" dirty="0" smtClean="0"/>
              <a:t>k </a:t>
            </a:r>
            <a:r>
              <a:rPr lang="en-US" dirty="0" smtClean="0"/>
              <a:t>and produces the ciphertext </a:t>
            </a:r>
            <a:r>
              <a:rPr lang="en-US" i="1" dirty="0" smtClean="0"/>
              <a:t>C</a:t>
            </a:r>
            <a:r>
              <a:rPr lang="en-US" sz="2880" i="1" baseline="-25000" dirty="0" smtClean="0"/>
              <a:t>m</a:t>
            </a:r>
            <a:r>
              <a:rPr lang="en-US" i="1" dirty="0" smtClean="0"/>
              <a:t> consisting of the pair of points:</a:t>
            </a:r>
            <a:endParaRPr lang="en-US" i="1" dirty="0" smtClean="0"/>
          </a:p>
          <a:p>
            <a:pPr lvl="1">
              <a:buNone/>
            </a:pPr>
            <a:r>
              <a:rPr lang="en-US" i="1" dirty="0" smtClean="0"/>
              <a:t>	</a:t>
            </a:r>
            <a:endParaRPr lang="en-US" i="1" dirty="0" smtClean="0"/>
          </a:p>
          <a:p>
            <a:pPr lvl="1">
              <a:buNone/>
            </a:pPr>
            <a:r>
              <a:rPr lang="en-US" i="1" dirty="0" smtClean="0"/>
              <a:t>			 C</a:t>
            </a:r>
            <a:r>
              <a:rPr lang="en-US" sz="2880" i="1" baseline="-25000" dirty="0" smtClean="0">
                <a:cs typeface="MS PGothic" charset="-128"/>
              </a:rPr>
              <a:t>m </a:t>
            </a:r>
            <a:r>
              <a:rPr lang="en-US" i="1" dirty="0" smtClean="0"/>
              <a:t>= {kG, P</a:t>
            </a:r>
            <a:r>
              <a:rPr lang="en-US" sz="2640" i="1" baseline="-25000" dirty="0" smtClean="0"/>
              <a:t>m</a:t>
            </a:r>
            <a:r>
              <a:rPr lang="en-US" i="1" dirty="0" smtClean="0"/>
              <a:t>+kP</a:t>
            </a:r>
            <a:r>
              <a:rPr lang="en-US" sz="2640" i="1" baseline="-25000" dirty="0" smtClean="0"/>
              <a:t>B</a:t>
            </a:r>
            <a:r>
              <a:rPr lang="en-US" i="1" dirty="0" smtClean="0"/>
              <a:t>}</a:t>
            </a:r>
            <a:endParaRPr lang="en-US" i="1" dirty="0" smtClean="0"/>
          </a:p>
          <a:p>
            <a:r>
              <a:rPr lang="en-US" dirty="0" smtClean="0"/>
              <a:t>To decrypt the ciphertext, B multiplies the first point in the pair by B’s secret key and subtracts the result from the second point:</a:t>
            </a:r>
            <a:endParaRPr lang="en-US" dirty="0" smtClean="0"/>
          </a:p>
          <a:p>
            <a:pPr>
              <a:buNone/>
            </a:pPr>
            <a:r>
              <a:rPr lang="en-US" dirty="0" smtClean="0"/>
              <a:t>		</a:t>
            </a:r>
            <a:r>
              <a:rPr lang="en-US" i="1" dirty="0" smtClean="0"/>
              <a:t>           P</a:t>
            </a:r>
            <a:r>
              <a:rPr lang="en-US" sz="2880" i="1" baseline="-25000" dirty="0" smtClean="0"/>
              <a:t>m</a:t>
            </a:r>
            <a:r>
              <a:rPr lang="en-AU" i="1" dirty="0" smtClean="0"/>
              <a:t>+k</a:t>
            </a:r>
            <a:r>
              <a:rPr lang="en-US" i="1" dirty="0" smtClean="0"/>
              <a:t>P</a:t>
            </a:r>
            <a:r>
              <a:rPr lang="en-US" sz="2880" i="1" baseline="-25000" dirty="0" smtClean="0"/>
              <a:t>B</a:t>
            </a:r>
            <a:r>
              <a:rPr lang="en-AU" i="1" dirty="0" smtClean="0"/>
              <a:t>–</a:t>
            </a:r>
            <a:r>
              <a:rPr lang="en-US" i="1" dirty="0" smtClean="0"/>
              <a:t>n</a:t>
            </a:r>
            <a:r>
              <a:rPr lang="en-US" sz="2880" i="1" baseline="-25000" dirty="0" smtClean="0"/>
              <a:t>B</a:t>
            </a:r>
            <a:r>
              <a:rPr lang="en-AU" i="1" dirty="0" smtClean="0"/>
              <a:t>(kG) = </a:t>
            </a:r>
            <a:r>
              <a:rPr lang="en-US" i="1" dirty="0" smtClean="0"/>
              <a:t>P</a:t>
            </a:r>
            <a:r>
              <a:rPr lang="en-US" sz="2880" i="1" baseline="-25000" dirty="0" smtClean="0"/>
              <a:t>m</a:t>
            </a:r>
            <a:r>
              <a:rPr lang="en-AU" i="1" dirty="0" smtClean="0"/>
              <a:t>+k(</a:t>
            </a:r>
            <a:r>
              <a:rPr lang="en-US" i="1" dirty="0" smtClean="0"/>
              <a:t>n</a:t>
            </a:r>
            <a:r>
              <a:rPr lang="en-US" sz="2880" i="1" baseline="-25000" dirty="0" smtClean="0"/>
              <a:t>B</a:t>
            </a:r>
            <a:r>
              <a:rPr lang="en-AU" i="1" dirty="0" smtClean="0"/>
              <a:t>G)–</a:t>
            </a:r>
            <a:r>
              <a:rPr lang="en-US" i="1" dirty="0" smtClean="0"/>
              <a:t>n</a:t>
            </a:r>
            <a:r>
              <a:rPr lang="en-US" sz="2880" i="1" baseline="-25000" dirty="0" smtClean="0"/>
              <a:t>B</a:t>
            </a:r>
            <a:r>
              <a:rPr lang="en-AU" i="1" dirty="0" smtClean="0"/>
              <a:t>(kG) = </a:t>
            </a:r>
            <a:r>
              <a:rPr lang="en-US" i="1" dirty="0" smtClean="0"/>
              <a:t>P</a:t>
            </a:r>
            <a:r>
              <a:rPr lang="en-US" sz="2880" i="1" baseline="-25000" dirty="0" smtClean="0"/>
              <a:t>m</a:t>
            </a:r>
            <a:endParaRPr lang="en-AU" sz="2880" i="1" baseline="-25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0" y="39688"/>
            <a:ext cx="9143999" cy="1412875"/>
          </a:xfrm>
        </p:spPr>
        <p:txBody>
          <a:bodyPr/>
          <a:lstStyle/>
          <a:p>
            <a:r>
              <a:rPr lang="en-US" dirty="0" smtClean="0"/>
              <a:t>Security of Elliptic Curve Cryptography</a:t>
            </a:r>
            <a:endParaRPr lang="en-AU" dirty="0"/>
          </a:p>
        </p:txBody>
      </p:sp>
      <p:sp>
        <p:nvSpPr>
          <p:cNvPr id="78851" name="Rectangle 3"/>
          <p:cNvSpPr>
            <a:spLocks noGrp="1" noChangeArrowheads="1"/>
          </p:cNvSpPr>
          <p:nvPr>
            <p:ph idx="1"/>
          </p:nvPr>
        </p:nvSpPr>
        <p:spPr>
          <a:xfrm>
            <a:off x="792163" y="1762125"/>
            <a:ext cx="7570787" cy="4562475"/>
          </a:xfrm>
        </p:spPr>
        <p:txBody>
          <a:bodyPr>
            <a:normAutofit fontScale="92500" lnSpcReduction="10000"/>
          </a:bodyPr>
          <a:lstStyle/>
          <a:p>
            <a:r>
              <a:rPr lang="en-US" dirty="0" smtClean="0"/>
              <a:t>Depends on the difficulty of the elliptic curve logarithm problem</a:t>
            </a:r>
            <a:endParaRPr lang="en-US" dirty="0" smtClean="0"/>
          </a:p>
          <a:p>
            <a:r>
              <a:rPr lang="en-US" dirty="0" smtClean="0"/>
              <a:t>Fastest known technique is “Pollard rho method”</a:t>
            </a:r>
            <a:endParaRPr lang="en-US" dirty="0" smtClean="0"/>
          </a:p>
          <a:p>
            <a:r>
              <a:rPr lang="en-US" dirty="0" smtClean="0"/>
              <a:t>Compared to factoring, can use much smaller key sizes than with RSA</a:t>
            </a:r>
            <a:endParaRPr lang="en-US" dirty="0" smtClean="0"/>
          </a:p>
          <a:p>
            <a:r>
              <a:rPr lang="en-US" dirty="0" smtClean="0"/>
              <a:t>For equivalent key lengths computations are roughly equivalent</a:t>
            </a:r>
            <a:endParaRPr lang="en-US" dirty="0" smtClean="0"/>
          </a:p>
          <a:p>
            <a:r>
              <a:rPr lang="en-US" dirty="0" smtClean="0"/>
              <a:t>Hence, for similar security ECC offers significant computational advantages</a:t>
            </a:r>
            <a:endParaRPr lang="en-AU"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04800" y="2743200"/>
            <a:ext cx="8507461" cy="3802432"/>
          </a:xfrm>
          <a:prstGeom prst="rect">
            <a:avLst/>
          </a:prstGeom>
        </p:spPr>
      </p:pic>
      <p:sp>
        <p:nvSpPr>
          <p:cNvPr id="9" name="Title 8"/>
          <p:cNvSpPr>
            <a:spLocks noGrp="1"/>
          </p:cNvSpPr>
          <p:nvPr>
            <p:ph type="title" idx="4294967295"/>
          </p:nvPr>
        </p:nvSpPr>
        <p:spPr>
          <a:xfrm>
            <a:off x="1" y="39688"/>
            <a:ext cx="9144000" cy="2551112"/>
          </a:xfrm>
        </p:spPr>
        <p:txBody>
          <a:bodyPr/>
          <a:lstStyle/>
          <a:p>
            <a:pPr>
              <a:lnSpc>
                <a:spcPct val="100000"/>
              </a:lnSpc>
              <a:spcBef>
                <a:spcPts val="3000"/>
              </a:spcBef>
              <a:spcAft>
                <a:spcPts val="1200"/>
              </a:spcAft>
            </a:pPr>
            <a:r>
              <a:rPr lang="en-US" sz="3600" b="1" dirty="0" smtClean="0">
                <a:solidFill>
                  <a:schemeClr val="tx2">
                    <a:lumMod val="75000"/>
                  </a:schemeClr>
                </a:solidFill>
              </a:rPr>
              <a:t>Table 10.3   </a:t>
            </a:r>
            <a:br>
              <a:rPr lang="en-US" sz="3600" dirty="0" smtClean="0">
                <a:solidFill>
                  <a:schemeClr val="tx2">
                    <a:lumMod val="75000"/>
                  </a:schemeClr>
                </a:solidFill>
              </a:rPr>
            </a:br>
            <a:r>
              <a:rPr lang="en-US" sz="3600" dirty="0" smtClean="0">
                <a:solidFill>
                  <a:schemeClr val="tx2">
                    <a:lumMod val="75000"/>
                  </a:schemeClr>
                </a:solidFill>
              </a:rPr>
              <a:t>Comparable Key Sizes in Terms of Computational Effort for Cryptanalysis </a:t>
            </a:r>
            <a:br>
              <a:rPr lang="en-US" sz="3600" dirty="0" smtClean="0">
                <a:solidFill>
                  <a:schemeClr val="tx2">
                    <a:lumMod val="75000"/>
                  </a:schemeClr>
                </a:solidFill>
              </a:rPr>
            </a:br>
            <a:r>
              <a:rPr lang="en-US" sz="3600" dirty="0" smtClean="0">
                <a:solidFill>
                  <a:schemeClr val="tx2">
                    <a:lumMod val="75000"/>
                  </a:schemeClr>
                </a:solidFill>
              </a:rPr>
              <a:t>(NIST SP-800-57) </a:t>
            </a:r>
            <a:endParaRPr lang="en-US" sz="3600" dirty="0">
              <a:solidFill>
                <a:schemeClr val="tx2">
                  <a:lumMod val="75000"/>
                </a:schemeClr>
              </a:solidFill>
            </a:endParaRPr>
          </a:p>
        </p:txBody>
      </p:sp>
      <p:sp>
        <p:nvSpPr>
          <p:cNvPr id="11" name="Rectangle 10"/>
          <p:cNvSpPr/>
          <p:nvPr/>
        </p:nvSpPr>
        <p:spPr>
          <a:xfrm>
            <a:off x="381000" y="6400800"/>
            <a:ext cx="8382000" cy="338554"/>
          </a:xfrm>
          <a:prstGeom prst="rect">
            <a:avLst/>
          </a:prstGeom>
        </p:spPr>
        <p:txBody>
          <a:bodyPr wrap="square">
            <a:spAutoFit/>
          </a:bodyPr>
          <a:lstStyle/>
          <a:p>
            <a:r>
              <a:rPr lang="en-US" sz="1600" i="1" dirty="0" smtClean="0">
                <a:latin typeface="+mn-lt"/>
              </a:rPr>
              <a:t>Note: L</a:t>
            </a:r>
            <a:r>
              <a:rPr lang="en-US" sz="1600" dirty="0" smtClean="0">
                <a:latin typeface="+mn-lt"/>
              </a:rPr>
              <a:t> = size of public key, </a:t>
            </a:r>
            <a:r>
              <a:rPr lang="en-US" sz="1600" i="1" dirty="0" smtClean="0">
                <a:latin typeface="+mn-lt"/>
              </a:rPr>
              <a:t>N</a:t>
            </a:r>
            <a:r>
              <a:rPr lang="en-US" sz="1600" dirty="0" smtClean="0">
                <a:latin typeface="+mn-lt"/>
              </a:rPr>
              <a:t> = size of private key </a:t>
            </a:r>
            <a:endParaRPr lang="en-US" sz="1600" dirty="0">
              <a:latin typeface="+mn-lt"/>
            </a:endParaRPr>
          </a:p>
        </p:txBody>
      </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26625"/>
          <p:cNvSpPr>
            <a:spLocks noGrp="1"/>
          </p:cNvSpPr>
          <p:nvPr>
            <p:ph type="title"/>
          </p:nvPr>
        </p:nvSpPr>
        <p:spPr/>
        <p:txBody>
          <a:bodyPr anchor="ctr"/>
          <a:p>
            <a:r>
              <a:rPr lang="en-US" altLang="zh-CN"/>
              <a:t> </a:t>
            </a:r>
            <a:r>
              <a:rPr lang="en-US" altLang="zh-CN" err="1"/>
              <a:t>Diffie</a:t>
            </a:r>
            <a:r>
              <a:rPr lang="en-US" altLang="zh-CN"/>
              <a:t>-Hellman</a:t>
            </a:r>
            <a:r>
              <a:rPr lang="zh-CN" altLang="en-US" dirty="0"/>
              <a:t>密钥交换</a:t>
            </a:r>
            <a:endParaRPr lang="zh-CN" altLang="en-US" dirty="0"/>
          </a:p>
        </p:txBody>
      </p:sp>
      <p:sp>
        <p:nvSpPr>
          <p:cNvPr id="26627" name="文本占位符 26626"/>
          <p:cNvSpPr>
            <a:spLocks noGrp="1"/>
          </p:cNvSpPr>
          <p:nvPr>
            <p:ph type="body" idx="1"/>
          </p:nvPr>
        </p:nvSpPr>
        <p:spPr/>
        <p:txBody>
          <a:bodyPr/>
          <a:p>
            <a:r>
              <a:rPr lang="zh-CN" altLang="en-US" dirty="0"/>
              <a:t>离散对数问题</a:t>
            </a:r>
            <a:endParaRPr lang="zh-CN" altLang="en-US" dirty="0"/>
          </a:p>
          <a:p>
            <a:pPr>
              <a:buNone/>
            </a:pPr>
            <a:r>
              <a:rPr lang="zh-CN" altLang="en-US" dirty="0"/>
              <a:t>		</a:t>
            </a:r>
            <a:r>
              <a:rPr lang="en-US" altLang="zh-CN"/>
              <a:t>y</a:t>
            </a:r>
            <a:r>
              <a:rPr lang="zh-CN" altLang="en-US" dirty="0"/>
              <a:t>＝</a:t>
            </a:r>
            <a:r>
              <a:rPr lang="en-US" altLang="zh-CN" err="1"/>
              <a:t>g</a:t>
            </a:r>
            <a:r>
              <a:rPr lang="en-US" altLang="zh-CN" baseline="30000" err="1"/>
              <a:t>x</a:t>
            </a:r>
            <a:r>
              <a:rPr lang="en-US" altLang="zh-CN"/>
              <a:t> mod p</a:t>
            </a:r>
            <a:r>
              <a:rPr lang="zh-CN" altLang="en-US" dirty="0"/>
              <a:t>，其中</a:t>
            </a:r>
            <a:r>
              <a:rPr lang="en-US" altLang="zh-CN"/>
              <a:t>g</a:t>
            </a:r>
            <a:r>
              <a:rPr lang="zh-CN" altLang="en-US" dirty="0"/>
              <a:t>是生成元	</a:t>
            </a:r>
            <a:endParaRPr lang="zh-CN" altLang="en-US" dirty="0"/>
          </a:p>
          <a:p>
            <a:pPr>
              <a:buNone/>
            </a:pPr>
            <a:r>
              <a:rPr lang="zh-CN" altLang="en-US" dirty="0"/>
              <a:t>	求</a:t>
            </a:r>
            <a:r>
              <a:rPr lang="en-US" altLang="zh-CN"/>
              <a:t>x</a:t>
            </a:r>
            <a:r>
              <a:rPr lang="zh-CN" altLang="en-US" dirty="0"/>
              <a:t>的困难性</a:t>
            </a:r>
            <a:endParaRPr lang="zh-CN" altLang="en-US" dirty="0"/>
          </a:p>
          <a:p>
            <a:pPr>
              <a:buNone/>
            </a:pPr>
            <a:r>
              <a:rPr lang="zh-CN" altLang="en-US" dirty="0"/>
              <a:t>		目前没有有效的方法</a:t>
            </a:r>
            <a:endParaRPr lang="zh-CN" altLang="en-US" dirty="0"/>
          </a:p>
          <a:p>
            <a:pPr>
              <a:buNone/>
            </a:pPr>
            <a:r>
              <a:rPr lang="zh-CN" altLang="en-US" dirty="0"/>
              <a:t>	实际使用时常用</a:t>
            </a:r>
            <a:r>
              <a:rPr lang="en-US" altLang="zh-CN" err="1"/>
              <a:t>Z</a:t>
            </a:r>
            <a:r>
              <a:rPr lang="en-US" altLang="zh-CN" baseline="-25000" err="1"/>
              <a:t>p</a:t>
            </a:r>
            <a:r>
              <a:rPr lang="en-US" altLang="zh-CN"/>
              <a:t>*</a:t>
            </a:r>
            <a:r>
              <a:rPr lang="zh-CN" altLang="en-US" dirty="0"/>
              <a:t>和</a:t>
            </a:r>
            <a:r>
              <a:rPr lang="en-US" altLang="zh-CN"/>
              <a:t>ECC</a:t>
            </a:r>
            <a:r>
              <a:rPr lang="zh-CN" altLang="en-US" dirty="0"/>
              <a:t>上的点加法群</a:t>
            </a:r>
            <a:endParaRPr lang="zh-CN" altLang="en-US" dirty="0"/>
          </a:p>
          <a:p>
            <a:pPr>
              <a:buNone/>
            </a:pPr>
            <a:endParaRPr lang="zh-CN" altLang="en-US" sz="1600" dirty="0"/>
          </a:p>
          <a:p>
            <a:pPr marL="0" indent="0">
              <a:buNone/>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anchor="ctr"/>
          <a:p>
            <a:r>
              <a:rPr lang="en-US" altLang="zh-CN"/>
              <a:t>10.3 </a:t>
            </a:r>
            <a:r>
              <a:rPr lang="zh-CN" altLang="en-US" dirty="0"/>
              <a:t>椭圆曲线</a:t>
            </a:r>
            <a:endParaRPr lang="zh-CN" altLang="en-US" dirty="0"/>
          </a:p>
        </p:txBody>
      </p:sp>
      <p:sp>
        <p:nvSpPr>
          <p:cNvPr id="25603" name="文本占位符 25602"/>
          <p:cNvSpPr>
            <a:spLocks noGrp="1"/>
          </p:cNvSpPr>
          <p:nvPr>
            <p:ph type="body" idx="1"/>
          </p:nvPr>
        </p:nvSpPr>
        <p:spPr/>
        <p:txBody>
          <a:bodyPr/>
          <a:p>
            <a:r>
              <a:rPr lang="zh-CN" altLang="en-US" sz="2800" dirty="0"/>
              <a:t>背景</a:t>
            </a:r>
            <a:endParaRPr lang="zh-CN" altLang="en-US" sz="2800" dirty="0"/>
          </a:p>
          <a:p>
            <a:pPr lvl="1"/>
            <a:r>
              <a:rPr lang="en-US" altLang="zh-CN"/>
              <a:t>RSA</a:t>
            </a:r>
            <a:r>
              <a:rPr lang="zh-CN" altLang="en-US" dirty="0"/>
              <a:t>中用到了因子分解的困难性，而为了增加困难得加大数的位数，从而导致计算速度变慢。</a:t>
            </a:r>
            <a:endParaRPr lang="zh-CN" altLang="en-US" dirty="0"/>
          </a:p>
          <a:p>
            <a:pPr lvl="1"/>
            <a:r>
              <a:rPr lang="en-US" altLang="zh-CN"/>
              <a:t>ECC</a:t>
            </a:r>
            <a:r>
              <a:rPr lang="zh-CN" altLang="en-US" dirty="0"/>
              <a:t>可以用较小的密钥长度达到较高的计算难度</a:t>
            </a:r>
            <a:endParaRPr lang="zh-CN" altLang="en-US" dirty="0"/>
          </a:p>
          <a:p>
            <a:r>
              <a:rPr lang="en-US" altLang="zh-CN" sz="2800"/>
              <a:t>Elliptic Curve</a:t>
            </a:r>
            <a:endParaRPr lang="en-US" altLang="zh-CN" sz="2800"/>
          </a:p>
          <a:p>
            <a:pPr lvl="1">
              <a:buNone/>
            </a:pPr>
            <a:r>
              <a:rPr lang="en-US" altLang="zh-CN"/>
              <a:t>		</a:t>
            </a:r>
            <a:r>
              <a:rPr lang="en-US" altLang="zh-CN" sz="3600"/>
              <a:t>y</a:t>
            </a:r>
            <a:r>
              <a:rPr lang="en-US" altLang="zh-CN" sz="3600" baseline="30000"/>
              <a:t>2</a:t>
            </a:r>
            <a:r>
              <a:rPr lang="zh-CN" altLang="en-US" sz="3600" dirty="0"/>
              <a:t>＋</a:t>
            </a:r>
            <a:r>
              <a:rPr lang="en-US" altLang="zh-CN" sz="3600" err="1"/>
              <a:t>axy</a:t>
            </a:r>
            <a:r>
              <a:rPr lang="zh-CN" altLang="en-US" sz="3600" dirty="0"/>
              <a:t>＋</a:t>
            </a:r>
            <a:r>
              <a:rPr lang="en-US" altLang="zh-CN" sz="3600"/>
              <a:t>by</a:t>
            </a:r>
            <a:r>
              <a:rPr lang="zh-CN" altLang="en-US" sz="3600" dirty="0"/>
              <a:t>＝</a:t>
            </a:r>
            <a:r>
              <a:rPr lang="en-US" altLang="zh-CN" sz="3600"/>
              <a:t>x</a:t>
            </a:r>
            <a:r>
              <a:rPr lang="en-US" altLang="zh-CN" sz="3600" baseline="30000"/>
              <a:t>3</a:t>
            </a:r>
            <a:r>
              <a:rPr lang="zh-CN" altLang="en-US" sz="3600" dirty="0"/>
              <a:t>＋</a:t>
            </a:r>
            <a:r>
              <a:rPr lang="en-US" altLang="zh-CN" sz="3600"/>
              <a:t>cx</a:t>
            </a:r>
            <a:r>
              <a:rPr lang="en-US" altLang="zh-CN" sz="3600" baseline="30000"/>
              <a:t>2</a:t>
            </a:r>
            <a:r>
              <a:rPr lang="zh-CN" altLang="en-US" sz="3600" dirty="0"/>
              <a:t>＋</a:t>
            </a:r>
            <a:r>
              <a:rPr lang="en-US" altLang="zh-CN" sz="3600" err="1"/>
              <a:t>dx</a:t>
            </a:r>
            <a:r>
              <a:rPr lang="zh-CN" altLang="en-US" sz="3600" dirty="0"/>
              <a:t>＋</a:t>
            </a:r>
            <a:r>
              <a:rPr lang="en-US" altLang="zh-CN" sz="3600"/>
              <a:t>e</a:t>
            </a:r>
            <a:endParaRPr lang="zh-CN" altLang="en-US" dirty="0"/>
          </a:p>
          <a:p>
            <a:pPr lvl="1"/>
            <a:r>
              <a:rPr lang="zh-CN" altLang="en-US" dirty="0"/>
              <a:t>其中</a:t>
            </a:r>
            <a:r>
              <a:rPr lang="en-US" altLang="zh-CN"/>
              <a:t>a</a:t>
            </a:r>
            <a:r>
              <a:rPr lang="zh-CN" altLang="en-US" dirty="0"/>
              <a:t>、</a:t>
            </a:r>
            <a:r>
              <a:rPr lang="en-US" altLang="zh-CN"/>
              <a:t>b</a:t>
            </a:r>
            <a:r>
              <a:rPr lang="zh-CN" altLang="en-US" dirty="0"/>
              <a:t>、</a:t>
            </a:r>
            <a:r>
              <a:rPr lang="en-US" altLang="zh-CN"/>
              <a:t>c</a:t>
            </a:r>
            <a:r>
              <a:rPr lang="zh-CN" altLang="en-US" dirty="0"/>
              <a:t>、</a:t>
            </a:r>
            <a:r>
              <a:rPr lang="en-US" altLang="zh-CN"/>
              <a:t>d</a:t>
            </a:r>
            <a:r>
              <a:rPr lang="zh-CN" altLang="en-US" dirty="0"/>
              <a:t>、</a:t>
            </a:r>
            <a:r>
              <a:rPr lang="en-US" altLang="zh-CN"/>
              <a:t>e</a:t>
            </a:r>
            <a:r>
              <a:rPr lang="zh-CN" altLang="en-US" dirty="0"/>
              <a:t>是满足某个简单条件的实数</a:t>
            </a:r>
            <a:endParaRPr lang="zh-CN" altLang="en-US" dirty="0"/>
          </a:p>
          <a:p>
            <a:pPr lvl="1"/>
            <a:r>
              <a:rPr lang="zh-CN" altLang="en-US" dirty="0"/>
              <a:t>另有</a:t>
            </a:r>
            <a:r>
              <a:rPr lang="en-US" altLang="zh-CN" i="1"/>
              <a:t>O</a:t>
            </a:r>
            <a:r>
              <a:rPr lang="zh-CN" altLang="en-US" dirty="0"/>
              <a:t>点被定义为无穷点</a:t>
            </a:r>
            <a:r>
              <a:rPr lang="en-US" altLang="zh-CN"/>
              <a:t>/</a:t>
            </a:r>
            <a:r>
              <a:rPr lang="zh-CN" altLang="en-US" dirty="0"/>
              <a:t>零点</a:t>
            </a:r>
            <a:endParaRPr lang="zh-CN" altLang="en-US" sz="2400" dirty="0"/>
          </a:p>
          <a:p>
            <a:r>
              <a:rPr lang="zh-CN" altLang="en-US" sz="2800" dirty="0"/>
              <a:t>点加法</a:t>
            </a:r>
            <a:r>
              <a:rPr lang="en-US" altLang="zh-CN" sz="2800"/>
              <a:t>P</a:t>
            </a:r>
            <a:r>
              <a:rPr lang="zh-CN" altLang="en-US" sz="2800" dirty="0"/>
              <a:t>＋</a:t>
            </a:r>
            <a:r>
              <a:rPr lang="en-US" altLang="zh-CN" sz="2800"/>
              <a:t>Q</a:t>
            </a:r>
            <a:r>
              <a:rPr lang="zh-CN" altLang="en-US" sz="2800" dirty="0"/>
              <a:t>＝</a:t>
            </a:r>
            <a:r>
              <a:rPr lang="en-US" altLang="zh-CN" sz="2800"/>
              <a:t>R</a:t>
            </a:r>
            <a:r>
              <a:rPr lang="zh-CN" altLang="en-US" sz="2800" dirty="0"/>
              <a:t>定义为</a:t>
            </a:r>
            <a:endParaRPr lang="zh-CN" altLang="en-US" sz="2800" dirty="0"/>
          </a:p>
          <a:p>
            <a:pPr lvl="1"/>
            <a:r>
              <a:rPr lang="zh-CN" altLang="en-US" dirty="0"/>
              <a:t>过</a:t>
            </a:r>
            <a:r>
              <a:rPr lang="en-US" altLang="zh-CN"/>
              <a:t>P</a:t>
            </a:r>
            <a:r>
              <a:rPr lang="zh-CN" altLang="en-US" dirty="0"/>
              <a:t>、</a:t>
            </a:r>
            <a:r>
              <a:rPr lang="en-US" altLang="zh-CN"/>
              <a:t>Q</a:t>
            </a:r>
            <a:r>
              <a:rPr lang="zh-CN" altLang="en-US" dirty="0"/>
              <a:t>和椭圆曲线相交的第三点的</a:t>
            </a:r>
            <a:r>
              <a:rPr lang="en-US" altLang="zh-CN"/>
              <a:t>X</a:t>
            </a:r>
            <a:r>
              <a:rPr lang="zh-CN" altLang="en-US" dirty="0"/>
              <a:t>轴对称点</a:t>
            </a:r>
            <a:r>
              <a:rPr lang="en-US" altLang="zh-CN"/>
              <a:t>R</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标题 53249"/>
          <p:cNvSpPr>
            <a:spLocks noGrp="1"/>
          </p:cNvSpPr>
          <p:nvPr>
            <p:ph type="title"/>
          </p:nvPr>
        </p:nvSpPr>
        <p:spPr/>
        <p:txBody>
          <a:bodyPr anchor="ctr"/>
          <a:p>
            <a:pPr algn="l"/>
            <a:r>
              <a:rPr lang="en-US" altLang="zh-CN" sz="3600"/>
              <a:t>	EC</a:t>
            </a:r>
            <a:r>
              <a:rPr lang="zh-CN" altLang="en-US" sz="3600" dirty="0"/>
              <a:t>：</a:t>
            </a:r>
            <a:r>
              <a:rPr lang="en-US" altLang="zh-CN" sz="3600"/>
              <a:t>P</a:t>
            </a:r>
            <a:r>
              <a:rPr lang="zh-CN" altLang="en-US" sz="3600" dirty="0"/>
              <a:t>＋</a:t>
            </a:r>
            <a:r>
              <a:rPr lang="en-US" altLang="zh-CN" sz="3600"/>
              <a:t>Q</a:t>
            </a:r>
            <a:r>
              <a:rPr lang="zh-CN" altLang="en-US" sz="3600" dirty="0"/>
              <a:t>＝</a:t>
            </a:r>
            <a:r>
              <a:rPr lang="en-US" altLang="zh-CN" sz="3600"/>
              <a:t>R</a:t>
            </a:r>
            <a:endParaRPr lang="zh-CN" altLang="en-US" sz="3600" dirty="0"/>
          </a:p>
        </p:txBody>
      </p:sp>
      <p:sp>
        <p:nvSpPr>
          <p:cNvPr id="53251" name="文本占位符 53250"/>
          <p:cNvSpPr>
            <a:spLocks noGrp="1"/>
          </p:cNvSpPr>
          <p:nvPr>
            <p:ph type="body" idx="1"/>
          </p:nvPr>
        </p:nvSpPr>
        <p:spPr/>
        <p:txBody>
          <a:bodyPr/>
          <a:p>
            <a:r>
              <a:rPr lang="zh-CN" altLang="en-US" dirty="0"/>
              <a:t> </a:t>
            </a:r>
            <a:endParaRPr lang="zh-CN" altLang="en-US" dirty="0"/>
          </a:p>
        </p:txBody>
      </p:sp>
      <p:sp>
        <p:nvSpPr>
          <p:cNvPr id="53253" name="矩形 53252"/>
          <p:cNvSpPr/>
          <p:nvPr/>
        </p:nvSpPr>
        <p:spPr>
          <a:xfrm>
            <a:off x="2819400" y="1066800"/>
            <a:ext cx="6324600" cy="5791200"/>
          </a:xfrm>
          <a:prstGeom prst="rect">
            <a:avLst/>
          </a:prstGeom>
          <a:solidFill>
            <a:schemeClr val="bg1"/>
          </a:solidFill>
          <a:ln w="9525" cap="flat" cmpd="sng">
            <a:solidFill>
              <a:schemeClr val="tx1"/>
            </a:solidFill>
            <a:prstDash val="solid"/>
            <a:miter/>
            <a:headEnd type="none" w="med" len="med"/>
            <a:tailEnd type="none" w="med" len="med"/>
          </a:ln>
        </p:spPr>
        <p:txBody>
          <a:bodyPr/>
          <a:p>
            <a:endParaRPr lang="zh-CN" altLang="en-US"/>
          </a:p>
        </p:txBody>
      </p:sp>
      <p:pic>
        <p:nvPicPr>
          <p:cNvPr id="53252" name="图片 53251" descr="ec211"/>
          <p:cNvPicPr>
            <a:picLocks noChangeAspect="1"/>
          </p:cNvPicPr>
          <p:nvPr/>
        </p:nvPicPr>
        <p:blipFill>
          <a:blip r:embed="rId1"/>
          <a:stretch>
            <a:fillRect/>
          </a:stretch>
        </p:blipFill>
        <p:spPr>
          <a:xfrm>
            <a:off x="2971800" y="1219200"/>
            <a:ext cx="6172200" cy="56388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标题 54273"/>
          <p:cNvSpPr>
            <a:spLocks noGrp="1"/>
          </p:cNvSpPr>
          <p:nvPr>
            <p:ph type="title"/>
          </p:nvPr>
        </p:nvSpPr>
        <p:spPr/>
        <p:txBody>
          <a:bodyPr anchor="ctr"/>
          <a:p>
            <a:r>
              <a:rPr lang="zh-CN" altLang="fr-FR" dirty="0"/>
              <a:t>素域上的</a:t>
            </a:r>
            <a:r>
              <a:rPr lang="fr-FR" altLang="zh-CN" dirty="0"/>
              <a:t>EC </a:t>
            </a:r>
            <a:endParaRPr lang="zh-CN" altLang="en-US" dirty="0"/>
          </a:p>
        </p:txBody>
      </p:sp>
      <p:sp>
        <p:nvSpPr>
          <p:cNvPr id="54275" name="文本占位符 54274"/>
          <p:cNvSpPr>
            <a:spLocks noGrp="1"/>
          </p:cNvSpPr>
          <p:nvPr>
            <p:ph type="body" idx="1"/>
          </p:nvPr>
        </p:nvSpPr>
        <p:spPr/>
        <p:txBody>
          <a:bodyPr/>
          <a:p>
            <a:r>
              <a:rPr lang="zh-CN" altLang="en-US" dirty="0"/>
              <a:t>在有限域</a:t>
            </a:r>
            <a:r>
              <a:rPr lang="en-US" altLang="zh-CN" err="1"/>
              <a:t>Z</a:t>
            </a:r>
            <a:r>
              <a:rPr lang="en-US" altLang="zh-CN" baseline="-25000" err="1"/>
              <a:t>p</a:t>
            </a:r>
            <a:r>
              <a:rPr lang="zh-CN" altLang="en-US" dirty="0"/>
              <a:t>上的简化</a:t>
            </a:r>
            <a:r>
              <a:rPr lang="en-US" altLang="zh-CN"/>
              <a:t>EC</a:t>
            </a:r>
            <a:endParaRPr lang="en-US" altLang="zh-CN"/>
          </a:p>
          <a:p>
            <a:pPr>
              <a:buNone/>
            </a:pPr>
            <a:r>
              <a:rPr lang="en-US" altLang="zh-CN" sz="4000"/>
              <a:t>		y</a:t>
            </a:r>
            <a:r>
              <a:rPr lang="en-US" altLang="zh-CN" sz="4000" baseline="30000"/>
              <a:t>2</a:t>
            </a:r>
            <a:r>
              <a:rPr lang="en-US" altLang="zh-CN" sz="4000"/>
              <a:t>≡x</a:t>
            </a:r>
            <a:r>
              <a:rPr lang="en-US" altLang="zh-CN" sz="4000" baseline="30000"/>
              <a:t>3</a:t>
            </a:r>
            <a:r>
              <a:rPr lang="zh-CN" altLang="en-US" sz="4000" dirty="0"/>
              <a:t>＋</a:t>
            </a:r>
            <a:r>
              <a:rPr lang="en-US" altLang="zh-CN" sz="4000"/>
              <a:t>ax</a:t>
            </a:r>
            <a:r>
              <a:rPr lang="zh-CN" altLang="en-US" sz="4000" dirty="0"/>
              <a:t>＋</a:t>
            </a:r>
            <a:r>
              <a:rPr lang="en-US" altLang="zh-CN" sz="4000"/>
              <a:t>b mod p </a:t>
            </a:r>
            <a:endParaRPr lang="en-US" altLang="zh-CN" sz="4000"/>
          </a:p>
          <a:p>
            <a:pPr lvl="1">
              <a:buNone/>
            </a:pPr>
            <a:r>
              <a:rPr lang="zh-CN" altLang="en-US" dirty="0"/>
              <a:t>其中</a:t>
            </a:r>
            <a:r>
              <a:rPr lang="en-US" altLang="zh-CN"/>
              <a:t>4a</a:t>
            </a:r>
            <a:r>
              <a:rPr lang="en-US" altLang="zh-CN" baseline="30000"/>
              <a:t>3</a:t>
            </a:r>
            <a:r>
              <a:rPr lang="zh-CN" altLang="en-US" dirty="0"/>
              <a:t>＋</a:t>
            </a:r>
            <a:r>
              <a:rPr lang="en-US" altLang="zh-CN"/>
              <a:t>27b</a:t>
            </a:r>
            <a:r>
              <a:rPr lang="en-US" altLang="zh-CN" baseline="30000"/>
              <a:t>2</a:t>
            </a:r>
            <a:r>
              <a:rPr lang="en-US" altLang="zh-CN"/>
              <a:t> mod p </a:t>
            </a:r>
            <a:r>
              <a:rPr lang="en-US" altLang="zh-CN">
                <a:cs typeface="Times New Roman" panose="02020603050405020304" charset="0"/>
              </a:rPr>
              <a:t>≠</a:t>
            </a:r>
            <a:r>
              <a:rPr lang="en-US" altLang="zh-CN"/>
              <a:t> 0</a:t>
            </a:r>
            <a:endParaRPr lang="en-US" altLang="zh-CN"/>
          </a:p>
          <a:p>
            <a:pPr lvl="1">
              <a:buNone/>
            </a:pPr>
            <a:r>
              <a:rPr lang="zh-CN" altLang="en-US" dirty="0"/>
              <a:t>（这是一个离散点的集合）</a:t>
            </a:r>
            <a:endParaRPr lang="zh-CN" altLang="en-US" dirty="0"/>
          </a:p>
          <a:p>
            <a:r>
              <a:rPr lang="zh-CN" altLang="en-US" dirty="0"/>
              <a:t>举例</a:t>
            </a:r>
            <a:endParaRPr lang="zh-CN" altLang="en-US" dirty="0"/>
          </a:p>
          <a:p>
            <a:pPr>
              <a:buNone/>
            </a:pPr>
            <a:r>
              <a:rPr lang="zh-CN" altLang="en-US" sz="4000" dirty="0"/>
              <a:t>		</a:t>
            </a:r>
            <a:r>
              <a:rPr lang="en-US" altLang="zh-CN" sz="4000"/>
              <a:t>y</a:t>
            </a:r>
            <a:r>
              <a:rPr lang="en-US" altLang="zh-CN" sz="4000" baseline="30000"/>
              <a:t>2</a:t>
            </a:r>
            <a:r>
              <a:rPr lang="en-US" altLang="zh-CN" sz="4000"/>
              <a:t>≡x</a:t>
            </a:r>
            <a:r>
              <a:rPr lang="en-US" altLang="zh-CN" sz="4000" baseline="30000"/>
              <a:t>3</a:t>
            </a:r>
            <a:r>
              <a:rPr lang="zh-CN" altLang="en-US" sz="4000" dirty="0"/>
              <a:t>＋</a:t>
            </a:r>
            <a:r>
              <a:rPr lang="en-US" altLang="zh-CN" sz="4000"/>
              <a:t>18</a:t>
            </a:r>
            <a:r>
              <a:rPr lang="en-US" altLang="zh-CN" sz="3600"/>
              <a:t>x</a:t>
            </a:r>
            <a:r>
              <a:rPr lang="zh-CN" altLang="en-US" sz="3600" dirty="0"/>
              <a:t>＋</a:t>
            </a:r>
            <a:r>
              <a:rPr lang="en-US" altLang="zh-CN" sz="3600"/>
              <a:t>15 mod 23</a:t>
            </a:r>
            <a:endParaRPr lang="en-US" altLang="zh-CN" sz="3600"/>
          </a:p>
          <a:p>
            <a:pPr>
              <a:buNone/>
            </a:pPr>
            <a:r>
              <a:rPr lang="en-US" altLang="zh-CN" sz="3600"/>
              <a:t> 		</a:t>
            </a:r>
            <a:r>
              <a:rPr lang="en-US" altLang="zh-CN" sz="4000"/>
              <a:t>y</a:t>
            </a:r>
            <a:r>
              <a:rPr lang="en-US" altLang="zh-CN" sz="4000" baseline="30000"/>
              <a:t>2</a:t>
            </a:r>
            <a:r>
              <a:rPr lang="en-US" altLang="zh-CN" sz="4000"/>
              <a:t>≡x</a:t>
            </a:r>
            <a:r>
              <a:rPr lang="en-US" altLang="zh-CN" sz="4000" baseline="30000"/>
              <a:t>3</a:t>
            </a:r>
            <a:r>
              <a:rPr lang="zh-CN" altLang="en-US" sz="4000" dirty="0"/>
              <a:t>＋</a:t>
            </a:r>
            <a:r>
              <a:rPr lang="en-US" altLang="zh-CN" sz="4000"/>
              <a:t>17</a:t>
            </a:r>
            <a:r>
              <a:rPr lang="en-US" altLang="zh-CN" sz="3600"/>
              <a:t>x</a:t>
            </a:r>
            <a:r>
              <a:rPr lang="zh-CN" altLang="en-US" sz="3600" dirty="0"/>
              <a:t>＋</a:t>
            </a:r>
            <a:r>
              <a:rPr lang="en-US" altLang="zh-CN" sz="3600"/>
              <a:t>15 mod 23</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标题 56321"/>
          <p:cNvSpPr>
            <a:spLocks noGrp="1"/>
          </p:cNvSpPr>
          <p:nvPr>
            <p:ph type="title"/>
          </p:nvPr>
        </p:nvSpPr>
        <p:spPr/>
        <p:txBody>
          <a:bodyPr anchor="ctr"/>
          <a:p>
            <a:r>
              <a:rPr lang="en-US" altLang="zh-CN"/>
              <a:t>EC (1)</a:t>
            </a:r>
            <a:endParaRPr lang="en-US" altLang="zh-CN"/>
          </a:p>
        </p:txBody>
      </p:sp>
      <p:sp>
        <p:nvSpPr>
          <p:cNvPr id="56323" name="文本占位符 56322"/>
          <p:cNvSpPr>
            <a:spLocks noGrp="1"/>
          </p:cNvSpPr>
          <p:nvPr>
            <p:ph type="body" idx="1"/>
          </p:nvPr>
        </p:nvSpPr>
        <p:spPr/>
        <p:txBody>
          <a:bodyPr/>
          <a:p>
            <a:r>
              <a:rPr lang="zh-CN" altLang="en-US" dirty="0"/>
              <a:t> </a:t>
            </a:r>
            <a:endParaRPr lang="zh-CN" altLang="en-US" dirty="0"/>
          </a:p>
        </p:txBody>
      </p:sp>
      <p:pic>
        <p:nvPicPr>
          <p:cNvPr id="56324" name="图片 56323" descr="图片1"/>
          <p:cNvPicPr>
            <a:picLocks noChangeAspect="1"/>
          </p:cNvPicPr>
          <p:nvPr/>
        </p:nvPicPr>
        <p:blipFill>
          <a:blip r:embed="rId1"/>
          <a:stretch>
            <a:fillRect/>
          </a:stretch>
        </p:blipFill>
        <p:spPr>
          <a:xfrm>
            <a:off x="381000" y="1028700"/>
            <a:ext cx="8382000" cy="58293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标题 57345"/>
          <p:cNvSpPr>
            <a:spLocks noGrp="1"/>
          </p:cNvSpPr>
          <p:nvPr>
            <p:ph type="title"/>
          </p:nvPr>
        </p:nvSpPr>
        <p:spPr/>
        <p:txBody>
          <a:bodyPr anchor="ctr"/>
          <a:p>
            <a:r>
              <a:rPr lang="en-US" altLang="zh-CN"/>
              <a:t>EC (2)</a:t>
            </a:r>
            <a:endParaRPr lang="zh-CN" altLang="en-US" dirty="0"/>
          </a:p>
        </p:txBody>
      </p:sp>
      <p:sp>
        <p:nvSpPr>
          <p:cNvPr id="57347" name="文本占位符 57346"/>
          <p:cNvSpPr>
            <a:spLocks noGrp="1"/>
          </p:cNvSpPr>
          <p:nvPr>
            <p:ph type="body" idx="1"/>
          </p:nvPr>
        </p:nvSpPr>
        <p:spPr/>
        <p:txBody>
          <a:bodyPr/>
          <a:p>
            <a:endParaRPr lang="zh-CN" altLang="en-US" dirty="0"/>
          </a:p>
        </p:txBody>
      </p:sp>
      <p:pic>
        <p:nvPicPr>
          <p:cNvPr id="57348" name="图片 57347" descr="图片2"/>
          <p:cNvPicPr>
            <a:picLocks noChangeAspect="1"/>
          </p:cNvPicPr>
          <p:nvPr/>
        </p:nvPicPr>
        <p:blipFill>
          <a:blip r:embed="rId1"/>
          <a:stretch>
            <a:fillRect/>
          </a:stretch>
        </p:blipFill>
        <p:spPr>
          <a:xfrm>
            <a:off x="381000" y="1292225"/>
            <a:ext cx="8378825" cy="556577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标题 58369"/>
          <p:cNvSpPr>
            <a:spLocks noGrp="1"/>
          </p:cNvSpPr>
          <p:nvPr>
            <p:ph type="title"/>
          </p:nvPr>
        </p:nvSpPr>
        <p:spPr/>
        <p:txBody>
          <a:bodyPr anchor="ctr"/>
          <a:p>
            <a:r>
              <a:rPr lang="en-US" altLang="zh-CN"/>
              <a:t>EC</a:t>
            </a:r>
            <a:r>
              <a:rPr lang="zh-CN" altLang="en-US" dirty="0"/>
              <a:t>上的离散对数问题（</a:t>
            </a:r>
            <a:r>
              <a:rPr lang="en-US" altLang="zh-CN"/>
              <a:t>ECDLP</a:t>
            </a:r>
            <a:r>
              <a:rPr lang="zh-CN" altLang="en-US" dirty="0"/>
              <a:t>）</a:t>
            </a:r>
            <a:endParaRPr lang="zh-CN" altLang="en-US" dirty="0"/>
          </a:p>
        </p:txBody>
      </p:sp>
      <p:sp>
        <p:nvSpPr>
          <p:cNvPr id="58371" name="文本占位符 58370"/>
          <p:cNvSpPr>
            <a:spLocks noGrp="1"/>
          </p:cNvSpPr>
          <p:nvPr>
            <p:ph type="body" idx="1"/>
          </p:nvPr>
        </p:nvSpPr>
        <p:spPr/>
        <p:txBody>
          <a:bodyPr/>
          <a:p>
            <a:r>
              <a:rPr lang="en-US" altLang="zh-CN"/>
              <a:t>Q</a:t>
            </a:r>
            <a:r>
              <a:rPr lang="zh-CN" altLang="en-US" dirty="0"/>
              <a:t>＝</a:t>
            </a:r>
            <a:r>
              <a:rPr lang="en-US" altLang="zh-CN" err="1"/>
              <a:t>k×P</a:t>
            </a:r>
            <a:r>
              <a:rPr lang="zh-CN" altLang="en-US" dirty="0"/>
              <a:t>中的</a:t>
            </a:r>
            <a:r>
              <a:rPr lang="en-US" altLang="zh-CN"/>
              <a:t>k</a:t>
            </a:r>
            <a:r>
              <a:rPr lang="zh-CN" altLang="en-US" dirty="0"/>
              <a:t>计算也是极其困难的</a:t>
            </a:r>
            <a:endParaRPr lang="zh-CN" altLang="en-US" dirty="0"/>
          </a:p>
          <a:p>
            <a:pPr lvl="1">
              <a:buNone/>
            </a:pPr>
            <a:r>
              <a:rPr lang="zh-CN" altLang="en-US" sz="3200" dirty="0"/>
              <a:t>		</a:t>
            </a:r>
            <a:r>
              <a:rPr lang="en-US" altLang="zh-CN" sz="3200" err="1"/>
              <a:t>k×P</a:t>
            </a:r>
            <a:r>
              <a:rPr lang="zh-CN" altLang="en-US" sz="3200" dirty="0"/>
              <a:t>表示</a:t>
            </a:r>
            <a:r>
              <a:rPr lang="en-US" altLang="zh-CN" sz="3200"/>
              <a:t>k</a:t>
            </a:r>
            <a:r>
              <a:rPr lang="zh-CN" altLang="en-US" sz="3200" dirty="0"/>
              <a:t>个</a:t>
            </a:r>
            <a:r>
              <a:rPr lang="en-US" altLang="zh-CN" sz="3200"/>
              <a:t>P</a:t>
            </a:r>
            <a:r>
              <a:rPr lang="zh-CN" altLang="en-US" sz="3200" dirty="0"/>
              <a:t>相加：</a:t>
            </a:r>
            <a:r>
              <a:rPr lang="en-US" altLang="zh-CN" sz="3200"/>
              <a:t>P + P + … + P</a:t>
            </a:r>
            <a:endParaRPr lang="en-US" altLang="zh-CN" sz="3200"/>
          </a:p>
          <a:p>
            <a:r>
              <a:rPr lang="zh-CN" altLang="en-US" dirty="0"/>
              <a:t>在</a:t>
            </a:r>
            <a:r>
              <a:rPr lang="en-US" altLang="zh-CN"/>
              <a:t>DH</a:t>
            </a:r>
            <a:r>
              <a:rPr lang="zh-CN" altLang="en-US" dirty="0"/>
              <a:t>密钥交换中</a:t>
            </a:r>
            <a:endParaRPr lang="zh-CN" altLang="en-US" dirty="0"/>
          </a:p>
          <a:p>
            <a:pPr>
              <a:buNone/>
            </a:pPr>
            <a:r>
              <a:rPr lang="zh-CN" altLang="en-US" dirty="0"/>
              <a:t>		使用了</a:t>
            </a:r>
            <a:r>
              <a:rPr lang="en-US" altLang="zh-CN"/>
              <a:t>y</a:t>
            </a:r>
            <a:r>
              <a:rPr lang="zh-CN" altLang="en-US" dirty="0"/>
              <a:t>＝</a:t>
            </a:r>
            <a:r>
              <a:rPr lang="en-US" altLang="zh-CN" err="1"/>
              <a:t>g</a:t>
            </a:r>
            <a:r>
              <a:rPr lang="en-US" altLang="zh-CN" baseline="30000" err="1"/>
              <a:t>x</a:t>
            </a:r>
            <a:r>
              <a:rPr lang="en-US" altLang="zh-CN"/>
              <a:t> mod p</a:t>
            </a:r>
            <a:r>
              <a:rPr lang="zh-CN" altLang="en-US" dirty="0"/>
              <a:t>中</a:t>
            </a:r>
            <a:r>
              <a:rPr lang="en-US" altLang="zh-CN"/>
              <a:t>x</a:t>
            </a:r>
            <a:r>
              <a:rPr lang="zh-CN" altLang="en-US" dirty="0"/>
              <a:t>的计算困难性</a:t>
            </a:r>
            <a:endParaRPr lang="zh-CN" altLang="en-US" dirty="0"/>
          </a:p>
          <a:p>
            <a:pPr>
              <a:buNone/>
            </a:pPr>
            <a:r>
              <a:rPr lang="zh-CN" altLang="en-US" dirty="0"/>
              <a:t>	同样在</a:t>
            </a:r>
            <a:r>
              <a:rPr lang="en-US" altLang="zh-CN"/>
              <a:t>ECC</a:t>
            </a:r>
            <a:r>
              <a:rPr lang="zh-CN" altLang="en-US" dirty="0"/>
              <a:t>中</a:t>
            </a:r>
            <a:endParaRPr lang="zh-CN" altLang="en-US" dirty="0"/>
          </a:p>
          <a:p>
            <a:pPr lvl="1">
              <a:buNone/>
            </a:pPr>
            <a:r>
              <a:rPr lang="zh-CN" altLang="en-US" sz="3200" dirty="0"/>
              <a:t>		将使用</a:t>
            </a:r>
            <a:r>
              <a:rPr lang="en-US" altLang="zh-CN" sz="3200"/>
              <a:t>Q</a:t>
            </a:r>
            <a:r>
              <a:rPr lang="zh-CN" altLang="en-US" sz="3200" dirty="0"/>
              <a:t>＝</a:t>
            </a:r>
            <a:r>
              <a:rPr lang="en-US" altLang="zh-CN" sz="3200" err="1"/>
              <a:t>kP</a:t>
            </a:r>
            <a:r>
              <a:rPr lang="zh-CN" altLang="en-US" sz="3200" dirty="0"/>
              <a:t>中计算</a:t>
            </a:r>
            <a:r>
              <a:rPr lang="en-US" altLang="zh-CN" sz="3200"/>
              <a:t>k</a:t>
            </a:r>
            <a:r>
              <a:rPr lang="zh-CN" altLang="en-US" sz="3200" dirty="0"/>
              <a:t>的困难性</a:t>
            </a:r>
            <a:endParaRPr lang="zh-CN" altLang="en-US" sz="3200" dirty="0"/>
          </a:p>
          <a:p>
            <a:r>
              <a:rPr lang="zh-CN" altLang="en-US" dirty="0"/>
              <a:t>有两个应用</a:t>
            </a:r>
            <a:endParaRPr lang="zh-CN" altLang="en-US" dirty="0"/>
          </a:p>
          <a:p>
            <a:pPr>
              <a:buNone/>
            </a:pPr>
            <a:r>
              <a:rPr lang="zh-CN" altLang="en-US" dirty="0"/>
              <a:t>		密钥交换</a:t>
            </a:r>
            <a:endParaRPr lang="zh-CN" altLang="en-US" dirty="0"/>
          </a:p>
          <a:p>
            <a:pPr>
              <a:buNone/>
            </a:pPr>
            <a:r>
              <a:rPr lang="zh-CN" altLang="en-US" dirty="0"/>
              <a:t>		加密解密</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937895" y="221615"/>
            <a:ext cx="7441565" cy="64141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标题 65537"/>
          <p:cNvSpPr>
            <a:spLocks noGrp="1"/>
          </p:cNvSpPr>
          <p:nvPr>
            <p:ph type="title"/>
          </p:nvPr>
        </p:nvSpPr>
        <p:spPr/>
        <p:txBody>
          <a:bodyPr anchor="ctr"/>
          <a:p>
            <a:r>
              <a:rPr lang="en-US" altLang="zh-CN"/>
              <a:t>10.4 </a:t>
            </a:r>
            <a:r>
              <a:rPr lang="zh-CN" altLang="en-US" dirty="0"/>
              <a:t>椭圆曲线密码学</a:t>
            </a:r>
            <a:r>
              <a:rPr lang="en-US" altLang="zh-CN"/>
              <a:t>ECC</a:t>
            </a:r>
            <a:endParaRPr lang="zh-CN" altLang="en-US" dirty="0"/>
          </a:p>
        </p:txBody>
      </p:sp>
      <p:sp>
        <p:nvSpPr>
          <p:cNvPr id="65539" name="文本占位符 65538"/>
          <p:cNvSpPr>
            <a:spLocks noGrp="1"/>
          </p:cNvSpPr>
          <p:nvPr>
            <p:ph type="body" idx="1"/>
          </p:nvPr>
        </p:nvSpPr>
        <p:spPr/>
        <p:txBody>
          <a:bodyPr/>
          <a:p>
            <a:r>
              <a:rPr lang="en-US" altLang="zh-CN"/>
              <a:t>ECC</a:t>
            </a:r>
            <a:r>
              <a:rPr lang="zh-CN" altLang="en-US" dirty="0"/>
              <a:t>利用</a:t>
            </a:r>
            <a:r>
              <a:rPr lang="en-US" altLang="zh-CN"/>
              <a:t>EC</a:t>
            </a:r>
            <a:r>
              <a:rPr lang="zh-CN" altLang="en-US" dirty="0"/>
              <a:t>上的离散对数难题</a:t>
            </a:r>
            <a:r>
              <a:rPr lang="en-US" altLang="zh-CN"/>
              <a:t>(ECDLP)</a:t>
            </a:r>
            <a:r>
              <a:rPr lang="zh-CN" altLang="en-US" dirty="0"/>
              <a:t>，这和利用</a:t>
            </a:r>
            <a:r>
              <a:rPr lang="en-US" altLang="zh-CN" err="1"/>
              <a:t>Zp</a:t>
            </a:r>
            <a:r>
              <a:rPr lang="en-US" altLang="zh-CN"/>
              <a:t>*</a:t>
            </a:r>
            <a:r>
              <a:rPr lang="zh-CN" altLang="en-US" dirty="0"/>
              <a:t>上的离散对数难题</a:t>
            </a:r>
            <a:r>
              <a:rPr lang="en-US" altLang="zh-CN"/>
              <a:t>(DLP)</a:t>
            </a:r>
            <a:r>
              <a:rPr lang="zh-CN" altLang="en-US" dirty="0"/>
              <a:t>是一样的方法。</a:t>
            </a:r>
            <a:endParaRPr lang="zh-CN" altLang="en-US" dirty="0"/>
          </a:p>
          <a:p>
            <a:r>
              <a:rPr lang="zh-CN" altLang="en-US" dirty="0"/>
              <a:t>在一般数域上的离散对数问题（以及大数分解问题）存在亚指数级时间复杂度求解算法，而</a:t>
            </a:r>
            <a:r>
              <a:rPr lang="en-US" altLang="zh-CN"/>
              <a:t>ECDLP</a:t>
            </a:r>
            <a:r>
              <a:rPr lang="zh-CN" altLang="en-US" dirty="0"/>
              <a:t>只有纯指数算法。</a:t>
            </a:r>
            <a:endParaRPr lang="zh-CN" altLang="en-US" dirty="0"/>
          </a:p>
          <a:p>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标题 59393"/>
          <p:cNvSpPr>
            <a:spLocks noGrp="1"/>
          </p:cNvSpPr>
          <p:nvPr>
            <p:ph type="title"/>
          </p:nvPr>
        </p:nvSpPr>
        <p:spPr/>
        <p:txBody>
          <a:bodyPr anchor="ctr"/>
          <a:p>
            <a:r>
              <a:rPr lang="zh-CN" altLang="en-US" dirty="0"/>
              <a:t>使用</a:t>
            </a:r>
            <a:r>
              <a:rPr lang="en-US" altLang="zh-CN"/>
              <a:t>EC</a:t>
            </a:r>
            <a:r>
              <a:rPr lang="zh-CN" altLang="en-US" dirty="0"/>
              <a:t>的密钥交换（</a:t>
            </a:r>
            <a:r>
              <a:rPr lang="en-US" altLang="zh-CN"/>
              <a:t>D-H</a:t>
            </a:r>
            <a:r>
              <a:rPr lang="zh-CN" altLang="en-US" dirty="0"/>
              <a:t>）</a:t>
            </a:r>
            <a:endParaRPr lang="zh-CN" altLang="en-US" dirty="0"/>
          </a:p>
        </p:txBody>
      </p:sp>
      <p:sp>
        <p:nvSpPr>
          <p:cNvPr id="59395" name="文本占位符 59394"/>
          <p:cNvSpPr>
            <a:spLocks noGrp="1"/>
          </p:cNvSpPr>
          <p:nvPr>
            <p:ph type="body" idx="1"/>
          </p:nvPr>
        </p:nvSpPr>
        <p:spPr/>
        <p:txBody>
          <a:bodyPr/>
          <a:p>
            <a:pPr>
              <a:lnSpc>
                <a:spcPct val="90000"/>
              </a:lnSpc>
            </a:pPr>
            <a:r>
              <a:rPr lang="zh-CN" altLang="en-US" sz="2800" dirty="0"/>
              <a:t>步骤</a:t>
            </a:r>
            <a:endParaRPr lang="zh-CN" altLang="en-US" sz="2800" dirty="0"/>
          </a:p>
          <a:p>
            <a:pPr lvl="1">
              <a:lnSpc>
                <a:spcPct val="90000"/>
              </a:lnSpc>
            </a:pPr>
            <a:r>
              <a:rPr lang="en-US" altLang="zh-CN"/>
              <a:t>y</a:t>
            </a:r>
            <a:r>
              <a:rPr lang="en-US" altLang="zh-CN" baseline="30000"/>
              <a:t>2</a:t>
            </a:r>
            <a:r>
              <a:rPr lang="en-US" altLang="zh-CN"/>
              <a:t>≡x</a:t>
            </a:r>
            <a:r>
              <a:rPr lang="en-US" altLang="zh-CN" baseline="30000"/>
              <a:t>3</a:t>
            </a:r>
            <a:r>
              <a:rPr lang="zh-CN" altLang="en-US" dirty="0"/>
              <a:t>＋</a:t>
            </a:r>
            <a:r>
              <a:rPr lang="en-US" altLang="zh-CN"/>
              <a:t>ax</a:t>
            </a:r>
            <a:r>
              <a:rPr lang="zh-CN" altLang="en-US" dirty="0"/>
              <a:t>＋</a:t>
            </a:r>
            <a:r>
              <a:rPr lang="en-US" altLang="zh-CN"/>
              <a:t>b mod p</a:t>
            </a:r>
            <a:r>
              <a:rPr lang="en-US" altLang="zh-CN" sz="2400"/>
              <a:t> </a:t>
            </a:r>
            <a:endParaRPr lang="en-US" altLang="zh-CN" sz="2400"/>
          </a:p>
          <a:p>
            <a:pPr lvl="1">
              <a:lnSpc>
                <a:spcPct val="90000"/>
              </a:lnSpc>
              <a:buNone/>
            </a:pPr>
            <a:r>
              <a:rPr lang="en-US" altLang="zh-CN" sz="2400"/>
              <a:t>	</a:t>
            </a:r>
            <a:r>
              <a:rPr lang="zh-CN" altLang="en-US" sz="2400" dirty="0"/>
              <a:t>选择素数</a:t>
            </a:r>
            <a:r>
              <a:rPr lang="en-US" altLang="zh-CN" sz="2400"/>
              <a:t>p(</a:t>
            </a:r>
            <a:r>
              <a:rPr lang="zh-CN" altLang="en-US" sz="2400" dirty="0"/>
              <a:t>得约</a:t>
            </a:r>
            <a:r>
              <a:rPr lang="en-US" altLang="zh-CN" sz="2400"/>
              <a:t>160</a:t>
            </a:r>
            <a:r>
              <a:rPr lang="zh-CN" altLang="en-US" sz="2400" dirty="0"/>
              <a:t>＋比特</a:t>
            </a:r>
            <a:r>
              <a:rPr lang="en-US" altLang="zh-CN" sz="2400"/>
              <a:t>)</a:t>
            </a:r>
            <a:r>
              <a:rPr lang="zh-CN" altLang="en-US" sz="2400" dirty="0"/>
              <a:t>和参数</a:t>
            </a:r>
            <a:r>
              <a:rPr lang="en-US" altLang="zh-CN" sz="2400"/>
              <a:t>a</a:t>
            </a:r>
            <a:r>
              <a:rPr lang="zh-CN" altLang="en-US" sz="2400" dirty="0"/>
              <a:t>、</a:t>
            </a:r>
            <a:r>
              <a:rPr lang="en-US" altLang="zh-CN" sz="2400"/>
              <a:t>b</a:t>
            </a:r>
            <a:endParaRPr lang="en-US" altLang="zh-CN" sz="2400"/>
          </a:p>
          <a:p>
            <a:pPr lvl="1">
              <a:lnSpc>
                <a:spcPct val="90000"/>
              </a:lnSpc>
              <a:buNone/>
            </a:pPr>
            <a:r>
              <a:rPr lang="en-US" altLang="zh-CN" sz="2400"/>
              <a:t>	</a:t>
            </a:r>
            <a:r>
              <a:rPr lang="zh-CN" altLang="en-US" sz="2400" dirty="0"/>
              <a:t>选择一个生成点</a:t>
            </a:r>
            <a:r>
              <a:rPr lang="en-US" altLang="zh-CN" sz="2400"/>
              <a:t>G</a:t>
            </a:r>
            <a:r>
              <a:rPr lang="zh-CN" altLang="en-US" sz="2400" dirty="0"/>
              <a:t>＝</a:t>
            </a:r>
            <a:r>
              <a:rPr lang="en-US" altLang="zh-CN" sz="2400"/>
              <a:t>(x1</a:t>
            </a:r>
            <a:r>
              <a:rPr lang="zh-CN" altLang="en-US" sz="2400" dirty="0"/>
              <a:t>，</a:t>
            </a:r>
            <a:r>
              <a:rPr lang="en-US" altLang="zh-CN" sz="2400"/>
              <a:t>y1)</a:t>
            </a:r>
            <a:endParaRPr lang="en-US" altLang="zh-CN" sz="2400"/>
          </a:p>
          <a:p>
            <a:pPr lvl="1">
              <a:lnSpc>
                <a:spcPct val="90000"/>
              </a:lnSpc>
              <a:buNone/>
            </a:pPr>
            <a:r>
              <a:rPr lang="en-US" altLang="zh-CN" sz="2400"/>
              <a:t>	p</a:t>
            </a:r>
            <a:r>
              <a:rPr lang="zh-CN" altLang="en-US" sz="2400" dirty="0"/>
              <a:t>、</a:t>
            </a:r>
            <a:r>
              <a:rPr lang="en-US" altLang="zh-CN" sz="2400"/>
              <a:t>a</a:t>
            </a:r>
            <a:r>
              <a:rPr lang="zh-CN" altLang="en-US" sz="2400" dirty="0"/>
              <a:t>、</a:t>
            </a:r>
            <a:r>
              <a:rPr lang="en-US" altLang="zh-CN" sz="2400"/>
              <a:t>b</a:t>
            </a:r>
            <a:r>
              <a:rPr lang="zh-CN" altLang="en-US" sz="2400" dirty="0"/>
              <a:t>和点</a:t>
            </a:r>
            <a:r>
              <a:rPr lang="en-US" altLang="zh-CN" sz="2400"/>
              <a:t>G</a:t>
            </a:r>
            <a:r>
              <a:rPr lang="zh-CN" altLang="en-US" sz="2400" dirty="0"/>
              <a:t>是公开的</a:t>
            </a:r>
            <a:endParaRPr lang="zh-CN" altLang="en-US" sz="2400" dirty="0"/>
          </a:p>
          <a:p>
            <a:pPr lvl="1">
              <a:lnSpc>
                <a:spcPct val="90000"/>
              </a:lnSpc>
            </a:pPr>
            <a:r>
              <a:rPr lang="en-US" altLang="zh-CN" sz="2400"/>
              <a:t>A</a:t>
            </a:r>
            <a:r>
              <a:rPr lang="zh-CN" altLang="en-US" sz="2400" dirty="0"/>
              <a:t>：选取秘密的数</a:t>
            </a:r>
            <a:r>
              <a:rPr lang="en-US" altLang="zh-CN" sz="2400"/>
              <a:t>N</a:t>
            </a:r>
            <a:r>
              <a:rPr lang="en-US" altLang="zh-CN" sz="2400" baseline="-25000"/>
              <a:t>a</a:t>
            </a:r>
            <a:r>
              <a:rPr lang="zh-CN" altLang="en-US" sz="2400" dirty="0"/>
              <a:t>，计算</a:t>
            </a:r>
            <a:r>
              <a:rPr lang="en-US" altLang="zh-CN" sz="2400"/>
              <a:t>P</a:t>
            </a:r>
            <a:r>
              <a:rPr lang="en-US" altLang="zh-CN" sz="2400" baseline="-25000"/>
              <a:t>a</a:t>
            </a:r>
            <a:r>
              <a:rPr lang="zh-CN" altLang="en-US" sz="2400" dirty="0"/>
              <a:t>＝</a:t>
            </a:r>
            <a:r>
              <a:rPr lang="en-US" altLang="zh-CN" sz="2400" err="1"/>
              <a:t>N</a:t>
            </a:r>
            <a:r>
              <a:rPr lang="en-US" altLang="zh-CN" sz="2400" baseline="-25000" err="1"/>
              <a:t>a</a:t>
            </a:r>
            <a:r>
              <a:rPr lang="en-US" altLang="zh-CN" sz="2400" err="1"/>
              <a:t>×G</a:t>
            </a:r>
            <a:endParaRPr lang="en-US" altLang="zh-CN" sz="2400"/>
          </a:p>
          <a:p>
            <a:pPr lvl="1">
              <a:lnSpc>
                <a:spcPct val="90000"/>
              </a:lnSpc>
              <a:buNone/>
            </a:pPr>
            <a:r>
              <a:rPr lang="en-US" altLang="zh-CN" sz="2400"/>
              <a:t>	B</a:t>
            </a:r>
            <a:r>
              <a:rPr lang="zh-CN" altLang="en-US" sz="2400" dirty="0"/>
              <a:t>：选取秘密的数</a:t>
            </a:r>
            <a:r>
              <a:rPr lang="en-US" altLang="zh-CN" sz="2400" err="1"/>
              <a:t>N</a:t>
            </a:r>
            <a:r>
              <a:rPr lang="en-US" altLang="zh-CN" sz="2400" baseline="-25000" err="1"/>
              <a:t>b</a:t>
            </a:r>
            <a:r>
              <a:rPr lang="zh-CN" altLang="en-US" sz="2400" dirty="0"/>
              <a:t>，计算</a:t>
            </a:r>
            <a:r>
              <a:rPr lang="en-US" altLang="zh-CN" sz="2400" err="1"/>
              <a:t>P</a:t>
            </a:r>
            <a:r>
              <a:rPr lang="en-US" altLang="zh-CN" sz="2400" baseline="-25000" err="1"/>
              <a:t>b</a:t>
            </a:r>
            <a:r>
              <a:rPr lang="zh-CN" altLang="en-US" sz="2400" dirty="0"/>
              <a:t>＝</a:t>
            </a:r>
            <a:r>
              <a:rPr lang="en-US" altLang="zh-CN" sz="2400" err="1"/>
              <a:t>N</a:t>
            </a:r>
            <a:r>
              <a:rPr lang="en-US" altLang="zh-CN" sz="2400" baseline="-25000" err="1"/>
              <a:t>b</a:t>
            </a:r>
            <a:r>
              <a:rPr lang="en-US" altLang="zh-CN" sz="2400" err="1"/>
              <a:t>×G</a:t>
            </a:r>
            <a:endParaRPr lang="en-US" altLang="zh-CN" sz="2400"/>
          </a:p>
          <a:p>
            <a:pPr lvl="1">
              <a:lnSpc>
                <a:spcPct val="90000"/>
              </a:lnSpc>
              <a:buNone/>
            </a:pPr>
            <a:r>
              <a:rPr lang="en-US" altLang="zh-CN" sz="2400"/>
              <a:t>	</a:t>
            </a:r>
            <a:r>
              <a:rPr lang="zh-CN" altLang="en-US" sz="2400" dirty="0"/>
              <a:t>交换</a:t>
            </a:r>
            <a:r>
              <a:rPr lang="en-US" altLang="zh-CN" sz="2400"/>
              <a:t>P</a:t>
            </a:r>
            <a:r>
              <a:rPr lang="en-US" altLang="zh-CN" sz="2400" baseline="-25000"/>
              <a:t>a</a:t>
            </a:r>
            <a:r>
              <a:rPr lang="zh-CN" altLang="en-US" sz="2400" dirty="0"/>
              <a:t>，</a:t>
            </a:r>
            <a:r>
              <a:rPr lang="en-US" altLang="zh-CN" sz="2400" err="1"/>
              <a:t>P</a:t>
            </a:r>
            <a:r>
              <a:rPr lang="en-US" altLang="zh-CN" sz="2400" baseline="-25000" err="1"/>
              <a:t>b</a:t>
            </a:r>
            <a:endParaRPr lang="en-US" altLang="zh-CN" sz="2400"/>
          </a:p>
          <a:p>
            <a:pPr lvl="1">
              <a:lnSpc>
                <a:spcPct val="90000"/>
              </a:lnSpc>
              <a:buNone/>
            </a:pPr>
            <a:r>
              <a:rPr lang="en-US" altLang="zh-CN" sz="2400"/>
              <a:t>	A</a:t>
            </a:r>
            <a:r>
              <a:rPr lang="zh-CN" altLang="en-US" sz="2400" dirty="0"/>
              <a:t>：计算</a:t>
            </a:r>
            <a:r>
              <a:rPr lang="en-US" altLang="zh-CN" sz="2400"/>
              <a:t>K</a:t>
            </a:r>
            <a:r>
              <a:rPr lang="zh-CN" altLang="en-US" sz="2400" dirty="0"/>
              <a:t>＝</a:t>
            </a:r>
            <a:r>
              <a:rPr lang="en-US" altLang="zh-CN" sz="2400" err="1"/>
              <a:t>N</a:t>
            </a:r>
            <a:r>
              <a:rPr lang="en-US" altLang="zh-CN" sz="2400" baseline="-25000" err="1"/>
              <a:t>a</a:t>
            </a:r>
            <a:r>
              <a:rPr lang="en-US" altLang="zh-CN" sz="2400" err="1"/>
              <a:t>×P</a:t>
            </a:r>
            <a:r>
              <a:rPr lang="en-US" altLang="zh-CN" sz="2400" baseline="-25000" err="1"/>
              <a:t>b</a:t>
            </a:r>
            <a:r>
              <a:rPr lang="zh-CN" altLang="en-US" sz="2400" dirty="0"/>
              <a:t>＝</a:t>
            </a:r>
            <a:r>
              <a:rPr lang="en-US" altLang="zh-CN" sz="2400" err="1"/>
              <a:t>N</a:t>
            </a:r>
            <a:r>
              <a:rPr lang="en-US" altLang="zh-CN" sz="2400" baseline="-25000" err="1"/>
              <a:t>a</a:t>
            </a:r>
            <a:r>
              <a:rPr lang="en-US" altLang="zh-CN" sz="2400" err="1"/>
              <a:t>×N</a:t>
            </a:r>
            <a:r>
              <a:rPr lang="en-US" altLang="zh-CN" sz="2400" baseline="-25000" err="1"/>
              <a:t>b</a:t>
            </a:r>
            <a:r>
              <a:rPr lang="en-US" altLang="zh-CN" sz="2400" err="1"/>
              <a:t>×G</a:t>
            </a:r>
            <a:endParaRPr lang="en-US" altLang="zh-CN" sz="2400"/>
          </a:p>
          <a:p>
            <a:pPr lvl="1">
              <a:lnSpc>
                <a:spcPct val="90000"/>
              </a:lnSpc>
              <a:buNone/>
            </a:pPr>
            <a:r>
              <a:rPr lang="en-US" altLang="zh-CN" sz="2400"/>
              <a:t>	B</a:t>
            </a:r>
            <a:r>
              <a:rPr lang="zh-CN" altLang="en-US" sz="2400" dirty="0"/>
              <a:t>：计算</a:t>
            </a:r>
            <a:r>
              <a:rPr lang="en-US" altLang="zh-CN" sz="2400"/>
              <a:t>K’</a:t>
            </a:r>
            <a:r>
              <a:rPr lang="zh-CN" altLang="en-US" sz="2400" dirty="0"/>
              <a:t>＝</a:t>
            </a:r>
            <a:r>
              <a:rPr lang="en-US" altLang="zh-CN" sz="2400" err="1"/>
              <a:t>N</a:t>
            </a:r>
            <a:r>
              <a:rPr lang="en-US" altLang="zh-CN" sz="2400" baseline="-25000" err="1"/>
              <a:t>b</a:t>
            </a:r>
            <a:r>
              <a:rPr lang="en-US" altLang="zh-CN" sz="2400" err="1"/>
              <a:t>×P</a:t>
            </a:r>
            <a:r>
              <a:rPr lang="en-US" altLang="zh-CN" sz="2400" baseline="-25000" err="1"/>
              <a:t>a</a:t>
            </a:r>
            <a:r>
              <a:rPr lang="zh-CN" altLang="en-US" sz="2400" dirty="0"/>
              <a:t>＝</a:t>
            </a:r>
            <a:r>
              <a:rPr lang="en-US" altLang="zh-CN" sz="2400" err="1"/>
              <a:t>N</a:t>
            </a:r>
            <a:r>
              <a:rPr lang="en-US" altLang="zh-CN" sz="2400" baseline="-25000" err="1"/>
              <a:t>b</a:t>
            </a:r>
            <a:r>
              <a:rPr lang="en-US" altLang="zh-CN" sz="2400" err="1"/>
              <a:t>×N</a:t>
            </a:r>
            <a:r>
              <a:rPr lang="en-US" altLang="zh-CN" sz="2400" baseline="-25000" err="1"/>
              <a:t>a</a:t>
            </a:r>
            <a:r>
              <a:rPr lang="en-US" altLang="zh-CN" sz="2400" err="1"/>
              <a:t>×G</a:t>
            </a:r>
            <a:endParaRPr lang="en-US" altLang="zh-CN" sz="2400"/>
          </a:p>
          <a:p>
            <a:pPr>
              <a:lnSpc>
                <a:spcPct val="90000"/>
              </a:lnSpc>
            </a:pPr>
            <a:r>
              <a:rPr lang="zh-CN" altLang="en-US" sz="2800" dirty="0"/>
              <a:t>分析</a:t>
            </a:r>
            <a:endParaRPr lang="zh-CN" altLang="en-US" sz="2800" dirty="0"/>
          </a:p>
          <a:p>
            <a:pPr lvl="1">
              <a:lnSpc>
                <a:spcPct val="90000"/>
              </a:lnSpc>
            </a:pPr>
            <a:r>
              <a:rPr lang="zh-CN" altLang="en-US" sz="2400" dirty="0"/>
              <a:t>攻击者得求</a:t>
            </a:r>
            <a:r>
              <a:rPr lang="en-US" altLang="zh-CN" sz="2400"/>
              <a:t>N</a:t>
            </a:r>
            <a:r>
              <a:rPr lang="en-US" altLang="zh-CN" sz="2400" baseline="-25000"/>
              <a:t>a</a:t>
            </a:r>
            <a:r>
              <a:rPr lang="zh-CN" altLang="en-US" sz="2400" dirty="0"/>
              <a:t>和</a:t>
            </a:r>
            <a:r>
              <a:rPr lang="en-US" altLang="zh-CN" sz="2400" err="1"/>
              <a:t>N</a:t>
            </a:r>
            <a:r>
              <a:rPr lang="en-US" altLang="zh-CN" sz="2400" baseline="-25000" err="1"/>
              <a:t>b</a:t>
            </a:r>
            <a:r>
              <a:rPr lang="zh-CN" altLang="en-US" sz="2400" dirty="0"/>
              <a:t>，就是</a:t>
            </a:r>
            <a:r>
              <a:rPr lang="en-US" altLang="zh-CN" sz="2400"/>
              <a:t>P</a:t>
            </a:r>
            <a:r>
              <a:rPr lang="zh-CN" altLang="en-US" sz="2400" dirty="0"/>
              <a:t>＝</a:t>
            </a:r>
            <a:r>
              <a:rPr lang="en-US" altLang="zh-CN" sz="2400"/>
              <a:t>?×G</a:t>
            </a:r>
            <a:r>
              <a:rPr lang="zh-CN" altLang="en-US" sz="2400" dirty="0"/>
              <a:t>中的</a:t>
            </a:r>
            <a:r>
              <a:rPr lang="en-US" altLang="zh-CN" sz="2400"/>
              <a:t>?</a:t>
            </a:r>
            <a:endParaRPr lang="zh-CN"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标题 60417"/>
          <p:cNvSpPr>
            <a:spLocks noGrp="1"/>
          </p:cNvSpPr>
          <p:nvPr>
            <p:ph type="title"/>
          </p:nvPr>
        </p:nvSpPr>
        <p:spPr/>
        <p:txBody>
          <a:bodyPr anchor="ctr"/>
          <a:p>
            <a:r>
              <a:rPr lang="zh-CN" altLang="en-US" dirty="0"/>
              <a:t>用</a:t>
            </a:r>
            <a:r>
              <a:rPr lang="en-US" altLang="zh-CN"/>
              <a:t>EC</a:t>
            </a:r>
            <a:r>
              <a:rPr lang="zh-CN" altLang="en-US" dirty="0"/>
              <a:t>的加解密</a:t>
            </a:r>
            <a:endParaRPr lang="zh-CN" altLang="en-US" dirty="0"/>
          </a:p>
        </p:txBody>
      </p:sp>
      <p:sp>
        <p:nvSpPr>
          <p:cNvPr id="60419" name="文本占位符 60418"/>
          <p:cNvSpPr>
            <a:spLocks noGrp="1"/>
          </p:cNvSpPr>
          <p:nvPr>
            <p:ph type="body" idx="1"/>
          </p:nvPr>
        </p:nvSpPr>
        <p:spPr/>
        <p:txBody>
          <a:bodyPr/>
          <a:p>
            <a:r>
              <a:rPr lang="zh-CN" altLang="en-US" sz="2800" dirty="0"/>
              <a:t>准备</a:t>
            </a:r>
            <a:endParaRPr lang="zh-CN" altLang="en-US" sz="2800" dirty="0"/>
          </a:p>
          <a:p>
            <a:pPr lvl="1"/>
            <a:r>
              <a:rPr lang="zh-CN" altLang="en-US" sz="2400" dirty="0"/>
              <a:t>曲线参数</a:t>
            </a:r>
            <a:r>
              <a:rPr lang="en-US" altLang="zh-CN" sz="2400"/>
              <a:t>p</a:t>
            </a:r>
            <a:r>
              <a:rPr lang="zh-CN" altLang="en-US" sz="2400" dirty="0"/>
              <a:t>、</a:t>
            </a:r>
            <a:r>
              <a:rPr lang="en-US" altLang="zh-CN" sz="2400"/>
              <a:t>a</a:t>
            </a:r>
            <a:r>
              <a:rPr lang="zh-CN" altLang="en-US" sz="2400" dirty="0"/>
              <a:t>、</a:t>
            </a:r>
            <a:r>
              <a:rPr lang="en-US" altLang="zh-CN" sz="2400"/>
              <a:t>b</a:t>
            </a:r>
            <a:r>
              <a:rPr lang="zh-CN" altLang="en-US" sz="2400" dirty="0"/>
              <a:t>、</a:t>
            </a:r>
            <a:r>
              <a:rPr lang="en-US" altLang="zh-CN" sz="2400"/>
              <a:t>G</a:t>
            </a:r>
            <a:r>
              <a:rPr lang="zh-CN" altLang="en-US" sz="2400" dirty="0"/>
              <a:t>，</a:t>
            </a:r>
            <a:r>
              <a:rPr lang="en-US" altLang="zh-CN"/>
              <a:t>y</a:t>
            </a:r>
            <a:r>
              <a:rPr lang="en-US" altLang="zh-CN" baseline="30000"/>
              <a:t>2</a:t>
            </a:r>
            <a:r>
              <a:rPr lang="en-US" altLang="zh-CN"/>
              <a:t>≡x</a:t>
            </a:r>
            <a:r>
              <a:rPr lang="en-US" altLang="zh-CN" baseline="30000"/>
              <a:t>3</a:t>
            </a:r>
            <a:r>
              <a:rPr lang="zh-CN" altLang="en-US" dirty="0"/>
              <a:t>＋</a:t>
            </a:r>
            <a:r>
              <a:rPr lang="en-US" altLang="zh-CN"/>
              <a:t>ax</a:t>
            </a:r>
            <a:r>
              <a:rPr lang="zh-CN" altLang="en-US" dirty="0"/>
              <a:t>＋</a:t>
            </a:r>
            <a:r>
              <a:rPr lang="en-US" altLang="zh-CN"/>
              <a:t>b mod p</a:t>
            </a:r>
            <a:r>
              <a:rPr lang="en-US" altLang="zh-CN" sz="3200"/>
              <a:t> </a:t>
            </a:r>
            <a:endParaRPr lang="en-US" altLang="zh-CN" sz="2400"/>
          </a:p>
          <a:p>
            <a:pPr lvl="1"/>
            <a:r>
              <a:rPr lang="en-US" altLang="zh-CN" sz="2400"/>
              <a:t>A</a:t>
            </a:r>
            <a:r>
              <a:rPr lang="zh-CN" altLang="en-US" sz="2400" dirty="0"/>
              <a:t>有自己的私钥</a:t>
            </a:r>
            <a:r>
              <a:rPr lang="en-US" altLang="zh-CN" sz="2400"/>
              <a:t>N</a:t>
            </a:r>
            <a:r>
              <a:rPr lang="en-US" altLang="zh-CN" sz="2400" baseline="-25000"/>
              <a:t>a</a:t>
            </a:r>
            <a:r>
              <a:rPr lang="zh-CN" altLang="en-US" sz="2400" dirty="0"/>
              <a:t>，并产生公钥</a:t>
            </a:r>
            <a:r>
              <a:rPr lang="en-US" altLang="zh-CN" sz="2400"/>
              <a:t>P</a:t>
            </a:r>
            <a:r>
              <a:rPr lang="en-US" altLang="zh-CN" sz="2400" baseline="-25000"/>
              <a:t>a</a:t>
            </a:r>
            <a:r>
              <a:rPr lang="zh-CN" altLang="en-US" sz="2400" dirty="0"/>
              <a:t>＝</a:t>
            </a:r>
            <a:r>
              <a:rPr lang="en-US" altLang="zh-CN" sz="2400" err="1"/>
              <a:t>N</a:t>
            </a:r>
            <a:r>
              <a:rPr lang="en-US" altLang="zh-CN" sz="2400" baseline="-25000" err="1"/>
              <a:t>a</a:t>
            </a:r>
            <a:r>
              <a:rPr lang="en-US" altLang="zh-CN" sz="2400" err="1"/>
              <a:t>×G</a:t>
            </a:r>
            <a:endParaRPr lang="en-US" altLang="zh-CN" sz="2400"/>
          </a:p>
          <a:p>
            <a:pPr lvl="1"/>
            <a:r>
              <a:rPr lang="en-US" altLang="zh-CN" sz="2400"/>
              <a:t>B</a:t>
            </a:r>
            <a:r>
              <a:rPr lang="zh-CN" altLang="en-US" sz="2400" dirty="0"/>
              <a:t>有自己的私钥</a:t>
            </a:r>
            <a:r>
              <a:rPr lang="en-US" altLang="zh-CN" sz="2400" err="1"/>
              <a:t>N</a:t>
            </a:r>
            <a:r>
              <a:rPr lang="en-US" altLang="zh-CN" sz="2400" baseline="-25000" err="1"/>
              <a:t>b</a:t>
            </a:r>
            <a:r>
              <a:rPr lang="zh-CN" altLang="en-US" sz="2400" dirty="0"/>
              <a:t>，并产生公钥</a:t>
            </a:r>
            <a:r>
              <a:rPr lang="en-US" altLang="zh-CN" sz="2400" err="1"/>
              <a:t>P</a:t>
            </a:r>
            <a:r>
              <a:rPr lang="en-US" altLang="zh-CN" sz="2400" baseline="-25000" err="1"/>
              <a:t>b</a:t>
            </a:r>
            <a:r>
              <a:rPr lang="zh-CN" altLang="en-US" sz="2400" dirty="0"/>
              <a:t>＝</a:t>
            </a:r>
            <a:r>
              <a:rPr lang="en-US" altLang="zh-CN" sz="2400" err="1"/>
              <a:t>N</a:t>
            </a:r>
            <a:r>
              <a:rPr lang="en-US" altLang="zh-CN" sz="2400" baseline="-25000" err="1"/>
              <a:t>b</a:t>
            </a:r>
            <a:r>
              <a:rPr lang="en-US" altLang="zh-CN" sz="2400" err="1"/>
              <a:t>×G</a:t>
            </a:r>
            <a:endParaRPr lang="en-US" altLang="zh-CN" sz="2400"/>
          </a:p>
          <a:p>
            <a:r>
              <a:rPr lang="zh-CN" altLang="en-US" sz="2800" dirty="0"/>
              <a:t>加密 （</a:t>
            </a:r>
            <a:r>
              <a:rPr lang="en-US" altLang="zh-CN" sz="2800"/>
              <a:t>A</a:t>
            </a:r>
            <a:r>
              <a:rPr lang="zh-CN" altLang="en-US" sz="2800" dirty="0"/>
              <a:t>要给</a:t>
            </a:r>
            <a:r>
              <a:rPr lang="en-US" altLang="zh-CN" sz="2800"/>
              <a:t>B</a:t>
            </a:r>
            <a:r>
              <a:rPr lang="zh-CN" altLang="en-US" sz="2800" dirty="0"/>
              <a:t>发送消息）</a:t>
            </a:r>
            <a:endParaRPr lang="zh-CN" altLang="en-US" sz="2800" dirty="0"/>
          </a:p>
          <a:p>
            <a:pPr lvl="1"/>
            <a:r>
              <a:rPr lang="zh-CN" altLang="en-US" sz="2400" dirty="0"/>
              <a:t>对明文</a:t>
            </a:r>
            <a:r>
              <a:rPr lang="en-US" altLang="zh-CN" sz="2400"/>
              <a:t>m</a:t>
            </a:r>
            <a:r>
              <a:rPr lang="zh-CN" altLang="en-US" sz="2400" dirty="0"/>
              <a:t>的编码点</a:t>
            </a:r>
            <a:r>
              <a:rPr lang="en-US" altLang="zh-CN" sz="2400"/>
              <a:t>P</a:t>
            </a:r>
            <a:r>
              <a:rPr lang="en-US" altLang="zh-CN" sz="2400" baseline="-25000"/>
              <a:t>m</a:t>
            </a:r>
            <a:r>
              <a:rPr lang="zh-CN" altLang="en-US" sz="2400" dirty="0"/>
              <a:t>，选择随机数</a:t>
            </a:r>
            <a:r>
              <a:rPr lang="en-US" altLang="zh-CN" sz="2400"/>
              <a:t>k</a:t>
            </a:r>
            <a:r>
              <a:rPr lang="zh-CN" altLang="en-US" sz="2400" dirty="0"/>
              <a:t>，密文</a:t>
            </a:r>
            <a:endParaRPr lang="zh-CN" altLang="en-US" sz="2400" dirty="0"/>
          </a:p>
          <a:p>
            <a:pPr lvl="1">
              <a:buNone/>
            </a:pPr>
            <a:r>
              <a:rPr lang="zh-CN" altLang="en-US" sz="2400" dirty="0"/>
              <a:t>	</a:t>
            </a:r>
            <a:r>
              <a:rPr lang="en-US" altLang="zh-CN" sz="2400"/>
              <a:t>C</a:t>
            </a:r>
            <a:r>
              <a:rPr lang="zh-CN" altLang="en-US" sz="2400" dirty="0"/>
              <a:t>＝</a:t>
            </a:r>
            <a:r>
              <a:rPr lang="en-US" altLang="zh-CN" sz="2400"/>
              <a:t>{C</a:t>
            </a:r>
            <a:r>
              <a:rPr lang="en-US" altLang="zh-CN" sz="2400" baseline="-25000"/>
              <a:t>1</a:t>
            </a:r>
            <a:r>
              <a:rPr lang="zh-CN" altLang="en-US" sz="2400" dirty="0"/>
              <a:t>，</a:t>
            </a:r>
            <a:r>
              <a:rPr lang="en-US" altLang="zh-CN" sz="2400"/>
              <a:t>C</a:t>
            </a:r>
            <a:r>
              <a:rPr lang="en-US" altLang="zh-CN" sz="2400" baseline="-25000"/>
              <a:t>2</a:t>
            </a:r>
            <a:r>
              <a:rPr lang="en-US" altLang="zh-CN" sz="2400"/>
              <a:t>} </a:t>
            </a:r>
            <a:r>
              <a:rPr lang="zh-CN" altLang="en-US" sz="2400" dirty="0"/>
              <a:t>＝ </a:t>
            </a:r>
            <a:r>
              <a:rPr lang="en-US" altLang="zh-CN" sz="2400"/>
              <a:t>{</a:t>
            </a:r>
            <a:r>
              <a:rPr lang="en-US" altLang="zh-CN" sz="2400" err="1"/>
              <a:t>k×G</a:t>
            </a:r>
            <a:r>
              <a:rPr lang="zh-CN" altLang="en-US" sz="2400" dirty="0"/>
              <a:t>，</a:t>
            </a:r>
            <a:r>
              <a:rPr lang="en-US" altLang="zh-CN" sz="2400"/>
              <a:t>P</a:t>
            </a:r>
            <a:r>
              <a:rPr lang="en-US" altLang="zh-CN" sz="2400" baseline="-25000"/>
              <a:t>m</a:t>
            </a:r>
            <a:r>
              <a:rPr lang="zh-CN" altLang="en-US" sz="2400" dirty="0"/>
              <a:t>＋</a:t>
            </a:r>
            <a:r>
              <a:rPr lang="en-US" altLang="zh-CN" sz="2400" err="1"/>
              <a:t>k×P</a:t>
            </a:r>
            <a:r>
              <a:rPr lang="en-US" altLang="zh-CN" sz="2400" baseline="-25000" err="1"/>
              <a:t>b</a:t>
            </a:r>
            <a:r>
              <a:rPr lang="en-US" altLang="zh-CN" sz="2400"/>
              <a:t>}</a:t>
            </a:r>
            <a:endParaRPr lang="en-US" altLang="zh-CN" sz="2400"/>
          </a:p>
          <a:p>
            <a:r>
              <a:rPr lang="zh-CN" altLang="en-US" sz="2800" dirty="0"/>
              <a:t>解密：</a:t>
            </a:r>
            <a:endParaRPr lang="zh-CN" altLang="en-US" sz="2800" dirty="0"/>
          </a:p>
          <a:p>
            <a:pPr lvl="1"/>
            <a:r>
              <a:rPr lang="zh-CN" altLang="en-US" sz="2400" dirty="0"/>
              <a:t>编码点</a:t>
            </a:r>
            <a:r>
              <a:rPr lang="en-US" altLang="zh-CN" sz="2400"/>
              <a:t>P</a:t>
            </a:r>
            <a:r>
              <a:rPr lang="en-US" altLang="zh-CN" sz="2400" baseline="-25000"/>
              <a:t>m</a:t>
            </a:r>
            <a:r>
              <a:rPr lang="zh-CN" altLang="en-US" sz="2400" dirty="0"/>
              <a:t>＝</a:t>
            </a:r>
            <a:r>
              <a:rPr lang="en-US" altLang="zh-CN" sz="2400"/>
              <a:t>C</a:t>
            </a:r>
            <a:r>
              <a:rPr lang="en-US" altLang="zh-CN" sz="2400" baseline="-25000"/>
              <a:t>2</a:t>
            </a:r>
            <a:r>
              <a:rPr lang="zh-CN" altLang="en-US" sz="2400" dirty="0"/>
              <a:t>－</a:t>
            </a:r>
            <a:r>
              <a:rPr lang="en-US" altLang="zh-CN" sz="2400"/>
              <a:t>N</a:t>
            </a:r>
            <a:r>
              <a:rPr lang="en-US" altLang="zh-CN" sz="2400" baseline="-25000"/>
              <a:t>b</a:t>
            </a:r>
            <a:r>
              <a:rPr lang="en-US" altLang="zh-CN" sz="2400"/>
              <a:t>×C</a:t>
            </a:r>
            <a:r>
              <a:rPr lang="en-US" altLang="zh-CN" sz="2400" baseline="-25000"/>
              <a:t>1</a:t>
            </a:r>
            <a:r>
              <a:rPr lang="zh-CN" altLang="en-US" sz="2400" dirty="0"/>
              <a:t>，因为</a:t>
            </a:r>
            <a:endParaRPr lang="zh-CN" altLang="en-US" sz="2400" baseline="-25000" dirty="0"/>
          </a:p>
          <a:p>
            <a:pPr lvl="1">
              <a:buNone/>
            </a:pPr>
            <a:r>
              <a:rPr lang="zh-CN" altLang="en-US" sz="2400" dirty="0"/>
              <a:t>		         ＝</a:t>
            </a:r>
            <a:r>
              <a:rPr lang="en-US" altLang="zh-CN" sz="2400"/>
              <a:t>(P</a:t>
            </a:r>
            <a:r>
              <a:rPr lang="en-US" altLang="zh-CN" sz="2400" baseline="-25000"/>
              <a:t>m</a:t>
            </a:r>
            <a:r>
              <a:rPr lang="zh-CN" altLang="en-US" sz="2400" dirty="0"/>
              <a:t>＋</a:t>
            </a:r>
            <a:r>
              <a:rPr lang="en-US" altLang="zh-CN" sz="2400" err="1"/>
              <a:t>k×P</a:t>
            </a:r>
            <a:r>
              <a:rPr lang="en-US" altLang="zh-CN" sz="2400" baseline="-25000" err="1"/>
              <a:t>b</a:t>
            </a:r>
            <a:r>
              <a:rPr lang="en-US" altLang="zh-CN" sz="2400"/>
              <a:t>)</a:t>
            </a:r>
            <a:r>
              <a:rPr lang="zh-CN" altLang="en-US" sz="2400" dirty="0"/>
              <a:t>－</a:t>
            </a:r>
            <a:r>
              <a:rPr lang="en-US" altLang="zh-CN" sz="2400" err="1"/>
              <a:t>N</a:t>
            </a:r>
            <a:r>
              <a:rPr lang="en-US" altLang="zh-CN" sz="2400" baseline="-25000" err="1"/>
              <a:t>b</a:t>
            </a:r>
            <a:r>
              <a:rPr lang="en-US" altLang="zh-CN" sz="2400" err="1"/>
              <a:t>×k×G</a:t>
            </a:r>
            <a:endParaRPr lang="en-US" altLang="zh-CN" sz="2400"/>
          </a:p>
          <a:p>
            <a:pPr lvl="1">
              <a:buNone/>
            </a:pPr>
            <a:r>
              <a:rPr lang="en-US" altLang="zh-CN" sz="2400"/>
              <a:t>		         </a:t>
            </a:r>
            <a:r>
              <a:rPr lang="zh-CN" altLang="en-US" sz="2400" dirty="0"/>
              <a:t>＝</a:t>
            </a:r>
            <a:r>
              <a:rPr lang="en-US" altLang="zh-CN" sz="2400"/>
              <a:t>P</a:t>
            </a:r>
            <a:r>
              <a:rPr lang="en-US" altLang="zh-CN" sz="2400" baseline="-25000"/>
              <a:t>m</a:t>
            </a:r>
            <a:r>
              <a:rPr lang="zh-CN" altLang="en-US" sz="2400" dirty="0"/>
              <a:t>＋</a:t>
            </a:r>
            <a:r>
              <a:rPr lang="en-US" altLang="zh-CN" sz="2400" err="1"/>
              <a:t>k×N</a:t>
            </a:r>
            <a:r>
              <a:rPr lang="en-US" altLang="zh-CN" sz="2400" baseline="-25000" err="1"/>
              <a:t>b</a:t>
            </a:r>
            <a:r>
              <a:rPr lang="en-US" altLang="zh-CN" sz="2400" err="1"/>
              <a:t>×G</a:t>
            </a:r>
            <a:r>
              <a:rPr lang="zh-CN" altLang="en-US" sz="2400" dirty="0"/>
              <a:t>－</a:t>
            </a:r>
            <a:r>
              <a:rPr lang="en-US" altLang="zh-CN" sz="2400" err="1"/>
              <a:t>N</a:t>
            </a:r>
            <a:r>
              <a:rPr lang="en-US" altLang="zh-CN" sz="2400" baseline="-25000" err="1"/>
              <a:t>b</a:t>
            </a:r>
            <a:r>
              <a:rPr lang="en-US" altLang="zh-CN" sz="2400" err="1"/>
              <a:t>×k×G</a:t>
            </a:r>
            <a:r>
              <a:rPr lang="en-US" altLang="zh-CN" sz="2400"/>
              <a:t> </a:t>
            </a:r>
            <a:r>
              <a:rPr lang="zh-CN" altLang="en-US" sz="2400" dirty="0"/>
              <a:t>＝ </a:t>
            </a:r>
            <a:r>
              <a:rPr lang="en-US" altLang="zh-CN" sz="2400"/>
              <a:t>P</a:t>
            </a:r>
            <a:r>
              <a:rPr lang="en-US" altLang="zh-CN" sz="2400" baseline="-25000"/>
              <a:t>m</a:t>
            </a:r>
            <a:endParaRPr lang="zh-CN"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4706" t="909" r="3529" b="21818"/>
              <a:stretch>
                <a:fillRect/>
              </a:stretch>
            </p:blipFill>
          </mc:Choice>
          <mc:Fallback>
            <p:blipFill>
              <a:blip r:embed="rId2"/>
              <a:srcRect l="4706" t="909" r="3529" b="21818"/>
              <a:stretch>
                <a:fillRect/>
              </a:stretch>
            </p:blipFill>
          </mc:Fallback>
        </mc:AlternateContent>
        <p:spPr>
          <a:xfrm>
            <a:off x="1447800" y="1"/>
            <a:ext cx="6293132" cy="6857999"/>
          </a:xfrm>
          <a:prstGeom prst="rect">
            <a:avLst/>
          </a:prstGeom>
        </p:spPr>
      </p:pic>
    </p:spTree>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标题 61441"/>
          <p:cNvSpPr>
            <a:spLocks noGrp="1"/>
          </p:cNvSpPr>
          <p:nvPr>
            <p:ph type="title"/>
          </p:nvPr>
        </p:nvSpPr>
        <p:spPr/>
        <p:txBody>
          <a:bodyPr anchor="ctr"/>
          <a:p>
            <a:r>
              <a:rPr lang="zh-CN" altLang="en-US" dirty="0"/>
              <a:t>用</a:t>
            </a:r>
            <a:r>
              <a:rPr lang="en-US" altLang="zh-CN"/>
              <a:t>EC</a:t>
            </a:r>
            <a:r>
              <a:rPr lang="zh-CN" altLang="en-US" dirty="0"/>
              <a:t>的加解密</a:t>
            </a:r>
            <a:endParaRPr lang="zh-CN" altLang="en-US" dirty="0"/>
          </a:p>
        </p:txBody>
      </p:sp>
      <p:sp>
        <p:nvSpPr>
          <p:cNvPr id="61443" name="文本占位符 61442"/>
          <p:cNvSpPr>
            <a:spLocks noGrp="1"/>
          </p:cNvSpPr>
          <p:nvPr>
            <p:ph type="body" idx="1"/>
          </p:nvPr>
        </p:nvSpPr>
        <p:spPr/>
        <p:txBody>
          <a:bodyPr/>
          <a:p>
            <a:r>
              <a:rPr lang="zh-CN" altLang="en-US" dirty="0"/>
              <a:t>原理</a:t>
            </a:r>
            <a:endParaRPr lang="zh-CN" altLang="en-US" dirty="0"/>
          </a:p>
          <a:p>
            <a:pPr lvl="1"/>
            <a:r>
              <a:rPr lang="zh-CN" altLang="en-US" dirty="0"/>
              <a:t>先是通过</a:t>
            </a:r>
            <a:r>
              <a:rPr lang="en-US" altLang="zh-CN" err="1"/>
              <a:t>k×P</a:t>
            </a:r>
            <a:r>
              <a:rPr lang="en-US" altLang="zh-CN" baseline="-25000" err="1"/>
              <a:t>b</a:t>
            </a:r>
            <a:r>
              <a:rPr lang="zh-CN" altLang="en-US" dirty="0"/>
              <a:t>掩盖</a:t>
            </a:r>
            <a:r>
              <a:rPr lang="en-US" altLang="zh-CN"/>
              <a:t>P</a:t>
            </a:r>
            <a:r>
              <a:rPr lang="en-US" altLang="zh-CN" baseline="-25000"/>
              <a:t>m </a:t>
            </a:r>
            <a:r>
              <a:rPr lang="en-US" altLang="zh-CN"/>
              <a:t>(</a:t>
            </a:r>
            <a:r>
              <a:rPr lang="zh-CN" altLang="en-US" dirty="0"/>
              <a:t>即</a:t>
            </a:r>
            <a:r>
              <a:rPr lang="en-US" altLang="zh-CN"/>
              <a:t>m)</a:t>
            </a:r>
            <a:r>
              <a:rPr lang="zh-CN" altLang="en-US" dirty="0"/>
              <a:t>，又通过</a:t>
            </a:r>
            <a:r>
              <a:rPr lang="en-US" altLang="zh-CN" err="1"/>
              <a:t>k×G</a:t>
            </a:r>
            <a:r>
              <a:rPr lang="zh-CN" altLang="en-US" dirty="0"/>
              <a:t>掩盖</a:t>
            </a:r>
            <a:r>
              <a:rPr lang="en-US" altLang="zh-CN"/>
              <a:t>k</a:t>
            </a:r>
            <a:endParaRPr lang="en-US" altLang="zh-CN"/>
          </a:p>
          <a:p>
            <a:pPr lvl="1"/>
            <a:r>
              <a:rPr lang="zh-CN" altLang="en-US" dirty="0"/>
              <a:t>知道陷门</a:t>
            </a:r>
            <a:r>
              <a:rPr lang="en-US" altLang="zh-CN" err="1"/>
              <a:t>N</a:t>
            </a:r>
            <a:r>
              <a:rPr lang="en-US" altLang="zh-CN" baseline="-25000" err="1"/>
              <a:t>b</a:t>
            </a:r>
            <a:r>
              <a:rPr lang="zh-CN" altLang="en-US" dirty="0"/>
              <a:t>则可以轻松恢复之</a:t>
            </a:r>
            <a:endParaRPr lang="zh-CN" altLang="en-US" dirty="0"/>
          </a:p>
          <a:p>
            <a:pPr lvl="1"/>
            <a:endParaRPr lang="zh-CN" altLang="en-US" dirty="0"/>
          </a:p>
          <a:p>
            <a:r>
              <a:rPr lang="zh-CN" altLang="en-US" dirty="0"/>
              <a:t>分析</a:t>
            </a:r>
            <a:endParaRPr lang="zh-CN" altLang="en-US" dirty="0"/>
          </a:p>
          <a:p>
            <a:pPr lvl="1"/>
            <a:r>
              <a:rPr lang="zh-CN" altLang="en-US" dirty="0"/>
              <a:t>攻击者解</a:t>
            </a:r>
            <a:r>
              <a:rPr lang="en-US" altLang="zh-CN"/>
              <a:t>C</a:t>
            </a:r>
            <a:r>
              <a:rPr lang="en-US" altLang="zh-CN" baseline="-25000"/>
              <a:t>1</a:t>
            </a:r>
            <a:r>
              <a:rPr lang="zh-CN" altLang="en-US" dirty="0"/>
              <a:t>＝</a:t>
            </a:r>
            <a:r>
              <a:rPr lang="en-US" altLang="zh-CN" err="1"/>
              <a:t>k×G</a:t>
            </a:r>
            <a:r>
              <a:rPr lang="zh-CN" altLang="en-US" dirty="0"/>
              <a:t>中的</a:t>
            </a:r>
            <a:r>
              <a:rPr lang="en-US" altLang="zh-CN"/>
              <a:t>k</a:t>
            </a:r>
            <a:r>
              <a:rPr lang="zh-CN" altLang="en-US" dirty="0"/>
              <a:t>困难性</a:t>
            </a:r>
            <a:endParaRPr lang="zh-CN" altLang="en-US" dirty="0"/>
          </a:p>
          <a:p>
            <a:endParaRPr lang="zh-CN" altLang="en-US" dirty="0"/>
          </a:p>
          <a:p>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3810" y="2178050"/>
            <a:ext cx="9118600" cy="3446780"/>
          </a:xfrm>
          <a:prstGeom prst="rect">
            <a:avLst/>
          </a:prstGeom>
        </p:spPr>
      </p:pic>
      <p:pic>
        <p:nvPicPr>
          <p:cNvPr id="5" name="图片 4"/>
          <p:cNvPicPr>
            <a:picLocks noChangeAspect="1"/>
          </p:cNvPicPr>
          <p:nvPr/>
        </p:nvPicPr>
        <p:blipFill>
          <a:blip r:embed="rId2"/>
          <a:stretch>
            <a:fillRect/>
          </a:stretch>
        </p:blipFill>
        <p:spPr>
          <a:xfrm>
            <a:off x="276860" y="213995"/>
            <a:ext cx="8602345" cy="10750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620" y="861060"/>
            <a:ext cx="9159240" cy="5177155"/>
          </a:xfrm>
          <a:prstGeom prst="rect">
            <a:avLst/>
          </a:prstGeom>
        </p:spPr>
      </p:pic>
      <p:pic>
        <p:nvPicPr>
          <p:cNvPr id="5" name="图片 4"/>
          <p:cNvPicPr>
            <a:picLocks noChangeAspect="1"/>
          </p:cNvPicPr>
          <p:nvPr/>
        </p:nvPicPr>
        <p:blipFill>
          <a:blip r:embed="rId2"/>
          <a:stretch>
            <a:fillRect/>
          </a:stretch>
        </p:blipFill>
        <p:spPr>
          <a:xfrm>
            <a:off x="78105" y="6038215"/>
            <a:ext cx="8987790" cy="4292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内容占位符 6"/>
          <p:cNvPicPr>
            <a:picLocks noChangeAspect="1"/>
          </p:cNvPicPr>
          <p:nvPr>
            <p:ph idx="1"/>
          </p:nvPr>
        </p:nvPicPr>
        <p:blipFill>
          <a:blip r:embed="rId1"/>
          <a:stretch>
            <a:fillRect/>
          </a:stretch>
        </p:blipFill>
        <p:spPr>
          <a:xfrm>
            <a:off x="6985" y="876300"/>
            <a:ext cx="9102090" cy="45650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标题 62465"/>
          <p:cNvSpPr>
            <a:spLocks noGrp="1"/>
          </p:cNvSpPr>
          <p:nvPr>
            <p:ph type="title"/>
          </p:nvPr>
        </p:nvSpPr>
        <p:spPr/>
        <p:txBody>
          <a:bodyPr anchor="ctr"/>
          <a:p>
            <a:r>
              <a:rPr lang="zh-CN" altLang="en-US" dirty="0"/>
              <a:t>关于速度</a:t>
            </a:r>
            <a:endParaRPr lang="zh-CN" altLang="en-US" dirty="0"/>
          </a:p>
        </p:txBody>
      </p:sp>
      <p:sp>
        <p:nvSpPr>
          <p:cNvPr id="62467" name="文本占位符 62466"/>
          <p:cNvSpPr>
            <a:spLocks noGrp="1"/>
          </p:cNvSpPr>
          <p:nvPr>
            <p:ph type="body" idx="1"/>
          </p:nvPr>
        </p:nvSpPr>
        <p:spPr/>
        <p:txBody>
          <a:bodyPr/>
          <a:p>
            <a:r>
              <a:rPr lang="zh-CN" altLang="en-US" dirty="0"/>
              <a:t>速度</a:t>
            </a:r>
            <a:endParaRPr lang="zh-CN" altLang="en-US" dirty="0"/>
          </a:p>
          <a:p>
            <a:pPr lvl="1"/>
            <a:r>
              <a:rPr lang="zh-CN" altLang="en-US" dirty="0"/>
              <a:t>在密钥长度相等的情况下，</a:t>
            </a:r>
            <a:r>
              <a:rPr lang="en-US" altLang="zh-CN"/>
              <a:t>RSA</a:t>
            </a:r>
            <a:r>
              <a:rPr lang="zh-CN" altLang="en-US" dirty="0"/>
              <a:t>和</a:t>
            </a:r>
            <a:r>
              <a:rPr lang="en-US" altLang="zh-CN"/>
              <a:t>ECC</a:t>
            </a:r>
            <a:r>
              <a:rPr lang="zh-CN" altLang="en-US" dirty="0"/>
              <a:t>的速度相当；</a:t>
            </a:r>
            <a:endParaRPr lang="zh-CN" altLang="en-US" dirty="0"/>
          </a:p>
          <a:p>
            <a:pPr lvl="1"/>
            <a:r>
              <a:rPr lang="zh-CN" altLang="en-US" dirty="0"/>
              <a:t>但是在相同的安全强度要求下，</a:t>
            </a:r>
            <a:r>
              <a:rPr lang="en-US" altLang="zh-CN"/>
              <a:t>ECC</a:t>
            </a:r>
            <a:r>
              <a:rPr lang="zh-CN" altLang="en-US" dirty="0"/>
              <a:t>可以使用较少的位数就可以；</a:t>
            </a:r>
            <a:endParaRPr lang="zh-CN" altLang="en-US" dirty="0"/>
          </a:p>
          <a:p>
            <a:pPr lvl="1"/>
            <a:endParaRPr lang="zh-CN" altLang="en-US" dirty="0"/>
          </a:p>
          <a:p>
            <a:r>
              <a:rPr lang="zh-CN" altLang="en-US" dirty="0"/>
              <a:t>故</a:t>
            </a:r>
            <a:endParaRPr lang="zh-CN" altLang="en-US" dirty="0"/>
          </a:p>
          <a:p>
            <a:pPr lvl="1"/>
            <a:r>
              <a:rPr lang="en-US" altLang="zh-CN"/>
              <a:t>ECC</a:t>
            </a:r>
            <a:r>
              <a:rPr lang="zh-CN" altLang="en-US" dirty="0"/>
              <a:t>较好</a:t>
            </a:r>
            <a:endParaRPr lang="zh-CN" altLang="en-US" dirty="0"/>
          </a:p>
          <a:p>
            <a:pPr lvl="1"/>
            <a:r>
              <a:rPr lang="zh-CN" altLang="en-US" dirty="0"/>
              <a:t>适合嵌入式设备中</a:t>
            </a:r>
            <a:endParaRPr lang="zh-CN" altLang="en-US" dirty="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63489"/>
          <p:cNvSpPr>
            <a:spLocks noGrp="1"/>
          </p:cNvSpPr>
          <p:nvPr>
            <p:ph type="title"/>
          </p:nvPr>
        </p:nvSpPr>
        <p:spPr/>
        <p:txBody>
          <a:bodyPr anchor="ctr"/>
          <a:p>
            <a:r>
              <a:rPr lang="en-US" altLang="zh-CN"/>
              <a:t>ECC vs. RSA</a:t>
            </a:r>
            <a:endParaRPr lang="zh-CN" altLang="en-US" dirty="0"/>
          </a:p>
        </p:txBody>
      </p:sp>
      <p:sp>
        <p:nvSpPr>
          <p:cNvPr id="63491" name="文本占位符 63490"/>
          <p:cNvSpPr>
            <a:spLocks noGrp="1"/>
          </p:cNvSpPr>
          <p:nvPr>
            <p:ph type="body" idx="1"/>
          </p:nvPr>
        </p:nvSpPr>
        <p:spPr/>
        <p:txBody>
          <a:bodyPr/>
          <a:p>
            <a:r>
              <a:rPr lang="zh-CN" altLang="en-US" dirty="0"/>
              <a:t> </a:t>
            </a:r>
            <a:endParaRPr lang="zh-CN" altLang="en-US" dirty="0"/>
          </a:p>
        </p:txBody>
      </p:sp>
      <p:pic>
        <p:nvPicPr>
          <p:cNvPr id="63492" name="图片 63491" descr="新建 位图图像"/>
          <p:cNvPicPr>
            <a:picLocks noChangeAspect="1"/>
          </p:cNvPicPr>
          <p:nvPr/>
        </p:nvPicPr>
        <p:blipFill>
          <a:blip r:embed="rId1"/>
          <a:stretch>
            <a:fillRect/>
          </a:stretch>
        </p:blipFill>
        <p:spPr>
          <a:xfrm>
            <a:off x="457200" y="1465263"/>
            <a:ext cx="8267700" cy="50673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标题 64513"/>
          <p:cNvSpPr>
            <a:spLocks noGrp="1"/>
          </p:cNvSpPr>
          <p:nvPr>
            <p:ph type="title"/>
          </p:nvPr>
        </p:nvSpPr>
        <p:spPr/>
        <p:txBody>
          <a:bodyPr anchor="ctr"/>
          <a:p>
            <a:r>
              <a:rPr lang="en-US" altLang="zh-CN"/>
              <a:t>ECC STD</a:t>
            </a:r>
            <a:endParaRPr lang="zh-CN" altLang="en-US" dirty="0"/>
          </a:p>
        </p:txBody>
      </p:sp>
      <p:sp>
        <p:nvSpPr>
          <p:cNvPr id="64515" name="文本占位符 64514"/>
          <p:cNvSpPr>
            <a:spLocks noGrp="1"/>
          </p:cNvSpPr>
          <p:nvPr>
            <p:ph type="body" idx="1"/>
          </p:nvPr>
        </p:nvSpPr>
        <p:spPr/>
        <p:txBody>
          <a:bodyPr/>
          <a:p>
            <a:pPr>
              <a:lnSpc>
                <a:spcPct val="80000"/>
              </a:lnSpc>
            </a:pPr>
            <a:r>
              <a:rPr lang="en-US" altLang="zh-CN" sz="2400"/>
              <a:t>Pkcs#13 proposal</a:t>
            </a:r>
            <a:endParaRPr lang="en-US" altLang="zh-CN" sz="2400"/>
          </a:p>
          <a:p>
            <a:pPr lvl="1">
              <a:lnSpc>
                <a:spcPct val="80000"/>
              </a:lnSpc>
            </a:pPr>
            <a:r>
              <a:rPr lang="en-US" altLang="zh-CN" sz="2000">
                <a:hlinkClick r:id="rId1"/>
              </a:rPr>
              <a:t>http://www.rsasecurity.com/rsalabs/pkcs/pkcs-13/index.html</a:t>
            </a:r>
            <a:r>
              <a:rPr lang="en-US" altLang="zh-CN" sz="2000"/>
              <a:t> </a:t>
            </a:r>
            <a:endParaRPr lang="en-US" altLang="zh-CN" sz="2000"/>
          </a:p>
          <a:p>
            <a:pPr>
              <a:lnSpc>
                <a:spcPct val="80000"/>
              </a:lnSpc>
            </a:pPr>
            <a:r>
              <a:rPr lang="en-US" altLang="zh-CN" sz="2400"/>
              <a:t>ECC Cryptography Tutorial</a:t>
            </a:r>
            <a:endParaRPr lang="en-US" altLang="zh-CN" sz="2400"/>
          </a:p>
          <a:p>
            <a:pPr lvl="1">
              <a:lnSpc>
                <a:spcPct val="80000"/>
              </a:lnSpc>
            </a:pPr>
            <a:r>
              <a:rPr lang="en-US" altLang="zh-CN" sz="2000">
                <a:hlinkClick r:id="rId2"/>
              </a:rPr>
              <a:t>http://</a:t>
            </a:r>
            <a:r>
              <a:rPr lang="en-US" altLang="zh-CN" sz="2000" err="1">
                <a:hlinkClick r:id="rId2"/>
              </a:rPr>
              <a:t>www.certicom.com/index.php?action</a:t>
            </a:r>
            <a:r>
              <a:rPr lang="en-US" altLang="zh-CN" sz="2000">
                <a:hlinkClick r:id="rId2"/>
              </a:rPr>
              <a:t>=</a:t>
            </a:r>
            <a:r>
              <a:rPr lang="en-US" altLang="zh-CN" sz="2000" err="1">
                <a:hlinkClick r:id="rId2"/>
              </a:rPr>
              <a:t>ecc_tutorial,home</a:t>
            </a:r>
            <a:endParaRPr lang="en-US" altLang="zh-CN" sz="2000"/>
          </a:p>
          <a:p>
            <a:pPr>
              <a:lnSpc>
                <a:spcPct val="80000"/>
              </a:lnSpc>
            </a:pPr>
            <a:r>
              <a:rPr lang="en-US" altLang="zh-CN" sz="2400"/>
              <a:t>ANSI X9.62</a:t>
            </a:r>
            <a:endParaRPr lang="en-US" altLang="zh-CN" sz="2400"/>
          </a:p>
          <a:p>
            <a:pPr lvl="1">
              <a:lnSpc>
                <a:spcPct val="80000"/>
              </a:lnSpc>
            </a:pPr>
            <a:r>
              <a:rPr lang="en-US" altLang="zh-CN" sz="2000"/>
              <a:t>FIPS 186-2</a:t>
            </a:r>
            <a:endParaRPr lang="en-US" altLang="zh-CN" sz="2000"/>
          </a:p>
          <a:p>
            <a:pPr>
              <a:lnSpc>
                <a:spcPct val="80000"/>
              </a:lnSpc>
            </a:pPr>
            <a:r>
              <a:rPr lang="en-US" altLang="zh-CN" sz="2400"/>
              <a:t>IEEE P1363: Standard Specifications For Public Key Cryptography</a:t>
            </a:r>
            <a:endParaRPr lang="en-US" altLang="zh-CN" sz="2400"/>
          </a:p>
          <a:p>
            <a:pPr lvl="1">
              <a:lnSpc>
                <a:spcPct val="80000"/>
              </a:lnSpc>
            </a:pPr>
            <a:r>
              <a:rPr lang="en-US" altLang="zh-CN" sz="2000">
                <a:hlinkClick r:id="rId3"/>
              </a:rPr>
              <a:t>http://grouper.ieee.org/groups/1363/</a:t>
            </a:r>
            <a:r>
              <a:rPr lang="en-US" altLang="zh-CN" sz="2000"/>
              <a:t> </a:t>
            </a:r>
            <a:endParaRPr lang="en-US" altLang="zh-CN" sz="2000"/>
          </a:p>
          <a:p>
            <a:pPr>
              <a:lnSpc>
                <a:spcPct val="80000"/>
              </a:lnSpc>
            </a:pPr>
            <a:r>
              <a:rPr lang="en-US" altLang="zh-CN" sz="2400"/>
              <a:t>ISO/IEC 15946</a:t>
            </a:r>
            <a:endParaRPr lang="en-US" altLang="zh-CN" sz="2400"/>
          </a:p>
          <a:p>
            <a:pPr lvl="1">
              <a:lnSpc>
                <a:spcPct val="80000"/>
              </a:lnSpc>
            </a:pPr>
            <a:endParaRPr lang="zh-CN" altLang="en-US" sz="2000" dirty="0"/>
          </a:p>
          <a:p>
            <a:pPr lvl="1">
              <a:lnSpc>
                <a:spcPct val="80000"/>
              </a:lnSpc>
            </a:pPr>
            <a:endParaRPr lang="zh-CN" altLang="en-US" sz="2000" dirty="0"/>
          </a:p>
          <a:p>
            <a:pPr lvl="1">
              <a:lnSpc>
                <a:spcPct val="80000"/>
              </a:lnSpc>
            </a:pPr>
            <a:endParaRPr lang="zh-CN" altLang="en-US" sz="2000" dirty="0"/>
          </a:p>
          <a:p>
            <a:pPr lvl="1">
              <a:lnSpc>
                <a:spcPct val="80000"/>
              </a:lnSpc>
            </a:pPr>
            <a:endParaRPr lang="zh-CN" altLang="en-US" sz="2000" dirty="0"/>
          </a:p>
          <a:p>
            <a:pPr lvl="1">
              <a:lnSpc>
                <a:spcPct val="80000"/>
              </a:lnSpc>
            </a:pPr>
            <a:endParaRPr lang="zh-CN" altLang="en-US" sz="2000" dirty="0"/>
          </a:p>
          <a:p>
            <a:pPr lvl="1">
              <a:lnSpc>
                <a:spcPct val="80000"/>
              </a:lnSpc>
            </a:pPr>
            <a:r>
              <a:rPr lang="zh-CN" altLang="en-US" sz="2000" dirty="0"/>
              <a:t> </a:t>
            </a:r>
            <a:endParaRPr lang="zh-CN" alt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标题 67585"/>
          <p:cNvSpPr>
            <a:spLocks noGrp="1"/>
          </p:cNvSpPr>
          <p:nvPr>
            <p:ph type="title"/>
          </p:nvPr>
        </p:nvSpPr>
        <p:spPr/>
        <p:txBody>
          <a:bodyPr anchor="ctr"/>
          <a:p>
            <a:r>
              <a:rPr lang="zh-CN" altLang="en-US" dirty="0"/>
              <a:t>关键词 </a:t>
            </a:r>
            <a:r>
              <a:rPr lang="en-US" altLang="zh-CN"/>
              <a:t>Key Terms</a:t>
            </a:r>
            <a:endParaRPr lang="en-US" altLang="zh-CN"/>
          </a:p>
        </p:txBody>
      </p:sp>
      <p:sp>
        <p:nvSpPr>
          <p:cNvPr id="67587" name="文本占位符 67586"/>
          <p:cNvSpPr>
            <a:spLocks noGrp="1"/>
          </p:cNvSpPr>
          <p:nvPr>
            <p:ph type="body" idx="1"/>
          </p:nvPr>
        </p:nvSpPr>
        <p:spPr/>
        <p:txBody>
          <a:bodyPr/>
          <a:p>
            <a:r>
              <a:rPr lang="en-US" altLang="zh-CN" sz="2800" err="1"/>
              <a:t>abelian</a:t>
            </a:r>
            <a:r>
              <a:rPr lang="en-US" altLang="zh-CN" sz="2800"/>
              <a:t> group		binary curve</a:t>
            </a:r>
            <a:endParaRPr lang="en-US" altLang="zh-CN" sz="2800"/>
          </a:p>
          <a:p>
            <a:r>
              <a:rPr lang="en-US" altLang="zh-CN" sz="2800"/>
              <a:t>cubic equation		</a:t>
            </a:r>
            <a:r>
              <a:rPr lang="en-US" altLang="zh-CN" sz="2800" err="1"/>
              <a:t>Diffie</a:t>
            </a:r>
            <a:r>
              <a:rPr lang="en-US" altLang="zh-CN" sz="2800"/>
              <a:t>-Hellman key exchange</a:t>
            </a:r>
            <a:endParaRPr lang="en-US" altLang="zh-CN" sz="2800"/>
          </a:p>
          <a:p>
            <a:r>
              <a:rPr lang="en-US" altLang="zh-CN" sz="2800"/>
              <a:t>discrete logarithm	elliptic curve</a:t>
            </a:r>
            <a:endParaRPr lang="en-US" altLang="zh-CN" sz="2800"/>
          </a:p>
          <a:p>
            <a:r>
              <a:rPr lang="en-US" altLang="zh-CN" sz="2800"/>
              <a:t>elliptic curve arithmetic</a:t>
            </a:r>
            <a:endParaRPr lang="en-US" altLang="zh-CN" sz="2800"/>
          </a:p>
          <a:p>
            <a:r>
              <a:rPr lang="en-US" altLang="zh-CN" sz="2800"/>
              <a:t>elliptic curve cryptography</a:t>
            </a:r>
            <a:endParaRPr lang="en-US" altLang="zh-CN" sz="2800"/>
          </a:p>
          <a:p>
            <a:r>
              <a:rPr lang="en-US" altLang="zh-CN" sz="2800"/>
              <a:t>finite field		key distribution</a:t>
            </a:r>
            <a:endParaRPr lang="en-US" altLang="zh-CN" sz="2800"/>
          </a:p>
          <a:p>
            <a:r>
              <a:rPr lang="en-US" altLang="zh-CN" sz="2800"/>
              <a:t>key management	man-the-middle attack</a:t>
            </a:r>
            <a:endParaRPr lang="en-US" altLang="zh-CN" sz="2800"/>
          </a:p>
          <a:p>
            <a:r>
              <a:rPr lang="en-US" altLang="zh-CN" sz="2800"/>
              <a:t>prime curve		primitive root</a:t>
            </a:r>
            <a:endParaRPr lang="en-US" altLang="zh-CN" sz="2800"/>
          </a:p>
          <a:p>
            <a:r>
              <a:rPr lang="en-US" altLang="zh-CN" sz="2800"/>
              <a:t>public-key certificate	public-key directory</a:t>
            </a:r>
            <a:endParaRPr lang="en-US" altLang="zh-CN" sz="2800"/>
          </a:p>
          <a:p>
            <a:r>
              <a:rPr lang="en-US" altLang="zh-CN" sz="2800"/>
              <a:t>zero point</a:t>
            </a:r>
            <a:endParaRPr lang="zh-CN" alt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标题 66561"/>
          <p:cNvSpPr>
            <a:spLocks noGrp="1"/>
          </p:cNvSpPr>
          <p:nvPr>
            <p:ph type="title"/>
          </p:nvPr>
        </p:nvSpPr>
        <p:spPr/>
        <p:txBody>
          <a:bodyPr anchor="ctr"/>
          <a:p>
            <a:r>
              <a:rPr lang="zh-CN" altLang="en-US" dirty="0"/>
              <a:t>小结</a:t>
            </a:r>
            <a:endParaRPr lang="zh-CN" altLang="en-US" dirty="0"/>
          </a:p>
        </p:txBody>
      </p:sp>
      <p:sp>
        <p:nvSpPr>
          <p:cNvPr id="66563" name="文本占位符 66562"/>
          <p:cNvSpPr>
            <a:spLocks noGrp="1"/>
          </p:cNvSpPr>
          <p:nvPr>
            <p:ph type="body" idx="1"/>
          </p:nvPr>
        </p:nvSpPr>
        <p:spPr>
          <a:xfrm>
            <a:off x="457200" y="1295400"/>
            <a:ext cx="8382000" cy="5562600"/>
          </a:xfrm>
        </p:spPr>
        <p:txBody>
          <a:bodyPr/>
          <a:p>
            <a:r>
              <a:rPr lang="zh-CN" altLang="en-US" dirty="0"/>
              <a:t>公钥算法没有对称算法那样多，但是对称算法都是基于替代和置换的组合应用技巧，而公钥算法各自使用不同的背景难题。</a:t>
            </a:r>
            <a:endParaRPr lang="zh-CN" altLang="en-US" dirty="0"/>
          </a:p>
          <a:p>
            <a:r>
              <a:rPr lang="zh-CN" altLang="en-US" dirty="0"/>
              <a:t>目前常用有三个背景难题：大数分解</a:t>
            </a:r>
            <a:r>
              <a:rPr lang="en-US" altLang="zh-CN"/>
              <a:t>(IFP)</a:t>
            </a:r>
            <a:r>
              <a:rPr lang="zh-CN" altLang="en-US" dirty="0"/>
              <a:t>，离散对数问题</a:t>
            </a:r>
            <a:r>
              <a:rPr lang="en-US" altLang="zh-CN"/>
              <a:t>(DLP)</a:t>
            </a:r>
            <a:r>
              <a:rPr lang="zh-CN" altLang="en-US" dirty="0"/>
              <a:t>，椭圆曲线上的</a:t>
            </a:r>
            <a:r>
              <a:rPr lang="en-US" altLang="zh-CN"/>
              <a:t>DLP(ECDLP)</a:t>
            </a:r>
            <a:r>
              <a:rPr lang="zh-CN" altLang="en-US" dirty="0"/>
              <a:t>。</a:t>
            </a:r>
            <a:endParaRPr lang="zh-CN" altLang="en-US" dirty="0"/>
          </a:p>
          <a:p>
            <a:r>
              <a:rPr lang="zh-CN" altLang="en-US" dirty="0"/>
              <a:t>随着计算能力的日益增长，公钥算法的密钥宽度也需要与时俱进。</a:t>
            </a:r>
            <a:endParaRPr lang="zh-CN" altLang="en-US" dirty="0"/>
          </a:p>
          <a:p>
            <a:r>
              <a:rPr lang="zh-CN" altLang="en-US" dirty="0"/>
              <a:t>公钥算法仍需要和对称算法结合使用，各自发挥优点，避免缺点。</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304800" y="1828800"/>
            <a:ext cx="3565525" cy="4800600"/>
          </a:xfrm>
        </p:spPr>
        <p:txBody>
          <a:bodyPr>
            <a:normAutofit fontScale="85000" lnSpcReduction="20000"/>
          </a:bodyPr>
          <a:lstStyle/>
          <a:p>
            <a:r>
              <a:rPr lang="en-US" dirty="0" smtClean="0"/>
              <a:t>Diffie-Hellman Key Exchange</a:t>
            </a:r>
            <a:endParaRPr lang="en-US" dirty="0" smtClean="0"/>
          </a:p>
          <a:p>
            <a:pPr lvl="1"/>
            <a:r>
              <a:rPr lang="en-US" dirty="0" smtClean="0"/>
              <a:t>The algorithm</a:t>
            </a:r>
            <a:endParaRPr lang="en-US" dirty="0" smtClean="0"/>
          </a:p>
          <a:p>
            <a:pPr lvl="1"/>
            <a:r>
              <a:rPr lang="en-US" dirty="0" smtClean="0"/>
              <a:t>Key exchange protocols</a:t>
            </a:r>
            <a:endParaRPr lang="en-US" dirty="0" smtClean="0"/>
          </a:p>
          <a:p>
            <a:pPr lvl="1"/>
            <a:r>
              <a:rPr lang="en-US" dirty="0" smtClean="0"/>
              <a:t>Man-in-the-middle attack</a:t>
            </a:r>
            <a:endParaRPr lang="en-US" dirty="0" smtClean="0"/>
          </a:p>
          <a:p>
            <a:r>
              <a:rPr lang="en-US" dirty="0" smtClean="0"/>
              <a:t>Elgamal cryptographic system</a:t>
            </a:r>
            <a:endParaRPr lang="en-US" dirty="0" smtClean="0"/>
          </a:p>
          <a:p>
            <a:r>
              <a:rPr lang="en-US" dirty="0" smtClean="0"/>
              <a:t>Elliptic curve cryptography</a:t>
            </a:r>
            <a:endParaRPr lang="en-US" dirty="0" smtClean="0"/>
          </a:p>
          <a:p>
            <a:pPr lvl="1"/>
            <a:r>
              <a:rPr lang="en-US" dirty="0" smtClean="0"/>
              <a:t>Analog of Diffie-Hellman key exchange</a:t>
            </a:r>
            <a:endParaRPr lang="en-US" dirty="0" smtClean="0"/>
          </a:p>
          <a:p>
            <a:pPr lvl="1"/>
            <a:r>
              <a:rPr lang="en-US" dirty="0" smtClean="0"/>
              <a:t>Elliptic curve encryption/decryption</a:t>
            </a:r>
            <a:endParaRPr lang="en-US" dirty="0" smtClean="0"/>
          </a:p>
          <a:p>
            <a:pPr lvl="1"/>
            <a:r>
              <a:rPr lang="en-US" dirty="0" smtClean="0"/>
              <a:t>Security of elliptic curve cryptography</a:t>
            </a:r>
            <a:endParaRPr lang="en-AU" dirty="0" smtClean="0"/>
          </a:p>
        </p:txBody>
      </p:sp>
      <p:sp>
        <p:nvSpPr>
          <p:cNvPr id="76804" name="Content Placeholder 11"/>
          <p:cNvSpPr>
            <a:spLocks noGrp="1"/>
          </p:cNvSpPr>
          <p:nvPr>
            <p:ph sz="half" idx="2"/>
          </p:nvPr>
        </p:nvSpPr>
        <p:spPr>
          <a:xfrm>
            <a:off x="5578475" y="2057400"/>
            <a:ext cx="3565525" cy="4800600"/>
          </a:xfrm>
        </p:spPr>
        <p:txBody>
          <a:bodyPr rtlCol="0">
            <a:normAutofit fontScale="85000" lnSpcReduction="20000"/>
          </a:bodyPr>
          <a:lstStyle/>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Elliptic curve arithmetic</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cs typeface="+mn-cs"/>
              </a:rPr>
              <a:t>Abelian groups</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cs typeface="+mn-cs"/>
              </a:rPr>
              <a:t>Elliptic curves over real numbers</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cs typeface="+mn-cs"/>
              </a:rPr>
              <a:t>Elliptic curves over Z</a:t>
            </a:r>
            <a:r>
              <a:rPr lang="en-US" baseline="-25000" dirty="0" smtClean="0">
                <a:ea typeface="+mn-ea"/>
                <a:cs typeface="+mn-cs"/>
              </a:rPr>
              <a:t>p</a:t>
            </a:r>
            <a:endParaRPr lang="en-US" baseline="-25000"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Elliptic curves over GF(2</a:t>
            </a:r>
            <a:r>
              <a:rPr lang="en-US" i="1" baseline="30000" dirty="0" smtClean="0">
                <a:ea typeface="+mn-ea"/>
              </a:rPr>
              <a:t>m</a:t>
            </a:r>
            <a:r>
              <a:rPr lang="en-US" dirty="0" smtClean="0">
                <a:ea typeface="+mn-ea"/>
              </a:rPr>
              <a:t>)</a:t>
            </a:r>
            <a:endParaRPr lang="en-US" dirty="0" smtClean="0">
              <a:ea typeface="+mn-ea"/>
            </a:endParaRPr>
          </a:p>
          <a:p>
            <a:pPr fontAlgn="auto">
              <a:spcAft>
                <a:spcPts val="0"/>
              </a:spcAft>
              <a:buClr>
                <a:schemeClr val="accent1">
                  <a:lumMod val="60000"/>
                  <a:lumOff val="40000"/>
                </a:schemeClr>
              </a:buClr>
              <a:buFont typeface="Candara" pitchFamily="-84" charset="0"/>
              <a:buChar char="•"/>
              <a:defRPr/>
            </a:pPr>
            <a:r>
              <a:rPr lang="en-US" dirty="0" smtClean="0">
                <a:ea typeface="+mn-ea"/>
              </a:rPr>
              <a:t>Pseudorandom number generation based on an asymmetric cipher</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PRNG based on RSA</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PRNG based on elliptic curve cryptography</a:t>
            </a:r>
            <a:endParaRPr lang="en-US" dirty="0" smtClean="0">
              <a:ea typeface="+mn-ea"/>
            </a:endParaRPr>
          </a:p>
        </p:txBody>
      </p:sp>
      <p:pic>
        <p:nvPicPr>
          <p:cNvPr id="5" name="Picture Placeholder 4" descr="crypto.jpg"/>
          <p:cNvPicPr>
            <a:picLocks noChangeAspect="1"/>
          </p:cNvPicPr>
          <p:nvPr/>
        </p:nvPicPr>
        <p:blipFill>
          <a:blip r:embed="rId1">
            <a:lum bright="28000"/>
          </a:blip>
          <a:srcRect l="-16674" t="-1111" r="-18211" b="44444"/>
          <a:stretch>
            <a:fillRect/>
          </a:stretch>
        </p:blipFill>
        <p:spPr bwMode="auto">
          <a:xfrm>
            <a:off x="3581400" y="3048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标题 41985"/>
          <p:cNvSpPr>
            <a:spLocks noGrp="1"/>
          </p:cNvSpPr>
          <p:nvPr>
            <p:ph type="title"/>
          </p:nvPr>
        </p:nvSpPr>
        <p:spPr/>
        <p:txBody>
          <a:bodyPr anchor="ctr"/>
          <a:p>
            <a:r>
              <a:rPr lang="en-US" altLang="zh-CN" err="1"/>
              <a:t>Diffie</a:t>
            </a:r>
            <a:r>
              <a:rPr lang="en-US" altLang="zh-CN"/>
              <a:t>-Hellman</a:t>
            </a:r>
            <a:r>
              <a:rPr lang="zh-CN" altLang="en-US" dirty="0"/>
              <a:t>密钥交换协议 </a:t>
            </a:r>
            <a:endParaRPr lang="zh-CN" altLang="en-US" dirty="0"/>
          </a:p>
        </p:txBody>
      </p:sp>
      <p:sp>
        <p:nvSpPr>
          <p:cNvPr id="41987" name="文本占位符 41986"/>
          <p:cNvSpPr>
            <a:spLocks noGrp="1"/>
          </p:cNvSpPr>
          <p:nvPr>
            <p:ph type="body" idx="1"/>
          </p:nvPr>
        </p:nvSpPr>
        <p:spPr>
          <a:xfrm>
            <a:off x="213360" y="1550670"/>
            <a:ext cx="8911590" cy="4500880"/>
          </a:xfrm>
        </p:spPr>
        <p:txBody>
          <a:bodyPr/>
          <a:p>
            <a:r>
              <a:rPr lang="en-US" altLang="zh-CN"/>
              <a:t>DH76</a:t>
            </a:r>
            <a:r>
              <a:rPr lang="zh-CN" altLang="en-US" dirty="0"/>
              <a:t>，</a:t>
            </a:r>
            <a:r>
              <a:rPr lang="en-US" altLang="zh-CN" err="1"/>
              <a:t>Diffie</a:t>
            </a:r>
            <a:r>
              <a:rPr lang="en-US" altLang="zh-CN"/>
              <a:t>-Hellman</a:t>
            </a:r>
            <a:endParaRPr lang="en-US" altLang="zh-CN"/>
          </a:p>
          <a:p>
            <a:pPr lvl="4"/>
            <a:endParaRPr lang="en-US" altLang="zh-CN"/>
          </a:p>
          <a:p>
            <a:r>
              <a:rPr lang="zh-CN" altLang="en-US" dirty="0"/>
              <a:t>步骤</a:t>
            </a:r>
            <a:endParaRPr lang="zh-CN" altLang="en-US" dirty="0"/>
          </a:p>
          <a:p>
            <a:pPr lvl="1"/>
            <a:r>
              <a:rPr lang="zh-CN" altLang="en-US" dirty="0"/>
              <a:t>选取大素数</a:t>
            </a:r>
            <a:r>
              <a:rPr lang="en-US" altLang="zh-CN"/>
              <a:t>q</a:t>
            </a:r>
            <a:r>
              <a:rPr lang="zh-CN" altLang="en-US" dirty="0"/>
              <a:t>和它的一个生成元</a:t>
            </a:r>
            <a:r>
              <a:rPr lang="en-US" altLang="zh-CN"/>
              <a:t>g</a:t>
            </a:r>
            <a:r>
              <a:rPr lang="zh-CN" altLang="en-US" dirty="0"/>
              <a:t>，这些参数公开</a:t>
            </a:r>
            <a:endParaRPr lang="zh-CN" altLang="en-US" dirty="0"/>
          </a:p>
          <a:p>
            <a:pPr lvl="1"/>
            <a:r>
              <a:rPr lang="en-US" altLang="zh-CN" sz="3200"/>
              <a:t>A</a:t>
            </a:r>
            <a:r>
              <a:rPr lang="zh-CN" altLang="en-US" sz="3200" dirty="0"/>
              <a:t>选择随机数</a:t>
            </a:r>
            <a:r>
              <a:rPr lang="en-US" altLang="zh-CN" sz="3200" err="1"/>
              <a:t>X</a:t>
            </a:r>
            <a:r>
              <a:rPr lang="en-US" altLang="zh-CN" sz="3200" baseline="-25000" err="1"/>
              <a:t>a</a:t>
            </a:r>
            <a:r>
              <a:rPr lang="zh-CN" altLang="en-US" sz="3200" dirty="0"/>
              <a:t>，</a:t>
            </a:r>
            <a:r>
              <a:rPr lang="en-US" altLang="zh-CN" sz="3200"/>
              <a:t>B</a:t>
            </a:r>
            <a:r>
              <a:rPr lang="zh-CN" altLang="en-US" sz="3200" dirty="0"/>
              <a:t>选择随机数</a:t>
            </a:r>
            <a:r>
              <a:rPr lang="en-US" altLang="zh-CN" sz="3200" err="1"/>
              <a:t>X</a:t>
            </a:r>
            <a:r>
              <a:rPr lang="en-US" altLang="zh-CN" sz="3200" baseline="-25000" err="1"/>
              <a:t>b</a:t>
            </a:r>
            <a:r>
              <a:rPr lang="en-US" altLang="zh-CN" sz="3200"/>
              <a:t> </a:t>
            </a:r>
            <a:endParaRPr lang="en-US" altLang="zh-CN" sz="3200"/>
          </a:p>
          <a:p>
            <a:pPr lvl="1"/>
            <a:r>
              <a:rPr lang="en-US" altLang="zh-CN"/>
              <a:t>A</a:t>
            </a:r>
            <a:r>
              <a:rPr lang="zh-CN" altLang="en-US" dirty="0"/>
              <a:t>计算</a:t>
            </a:r>
            <a:r>
              <a:rPr lang="en-US" altLang="zh-CN" err="1"/>
              <a:t>Y</a:t>
            </a:r>
            <a:r>
              <a:rPr lang="en-US" altLang="zh-CN" baseline="-25000" err="1"/>
              <a:t>a</a:t>
            </a:r>
            <a:r>
              <a:rPr lang="zh-CN" altLang="en-US" dirty="0"/>
              <a:t>＝</a:t>
            </a:r>
            <a:r>
              <a:rPr lang="en-US" altLang="zh-CN" err="1"/>
              <a:t>g^X</a:t>
            </a:r>
            <a:r>
              <a:rPr lang="en-US" altLang="zh-CN" baseline="-25000" err="1"/>
              <a:t>a</a:t>
            </a:r>
            <a:r>
              <a:rPr lang="en-US" altLang="zh-CN"/>
              <a:t> mod q</a:t>
            </a:r>
            <a:r>
              <a:rPr lang="zh-CN" altLang="en-US" dirty="0"/>
              <a:t>，</a:t>
            </a:r>
            <a:r>
              <a:rPr lang="en-US" altLang="zh-CN"/>
              <a:t>B</a:t>
            </a:r>
            <a:r>
              <a:rPr lang="zh-CN" altLang="en-US" dirty="0"/>
              <a:t>计算</a:t>
            </a:r>
            <a:r>
              <a:rPr lang="en-US" altLang="zh-CN" err="1"/>
              <a:t>Y</a:t>
            </a:r>
            <a:r>
              <a:rPr lang="en-US" altLang="zh-CN" baseline="-25000" err="1"/>
              <a:t>b</a:t>
            </a:r>
            <a:r>
              <a:rPr lang="zh-CN" altLang="en-US" dirty="0"/>
              <a:t>＝</a:t>
            </a:r>
            <a:r>
              <a:rPr lang="en-US" altLang="zh-CN" err="1"/>
              <a:t>g^X</a:t>
            </a:r>
            <a:r>
              <a:rPr lang="en-US" altLang="zh-CN" baseline="-25000" err="1"/>
              <a:t>b</a:t>
            </a:r>
            <a:r>
              <a:rPr lang="en-US" altLang="zh-CN"/>
              <a:t> mod q </a:t>
            </a:r>
            <a:endParaRPr lang="en-US" altLang="zh-CN"/>
          </a:p>
          <a:p>
            <a:pPr lvl="1"/>
            <a:r>
              <a:rPr lang="zh-CN" altLang="en-US" dirty="0"/>
              <a:t>交换</a:t>
            </a:r>
            <a:r>
              <a:rPr lang="en-US" altLang="zh-CN" err="1"/>
              <a:t>Y</a:t>
            </a:r>
            <a:r>
              <a:rPr lang="en-US" altLang="zh-CN" baseline="-25000" err="1"/>
              <a:t>a</a:t>
            </a:r>
            <a:r>
              <a:rPr lang="zh-CN" altLang="en-US" dirty="0"/>
              <a:t>，</a:t>
            </a:r>
            <a:r>
              <a:rPr lang="en-US" altLang="zh-CN" err="1"/>
              <a:t>Y</a:t>
            </a:r>
            <a:r>
              <a:rPr lang="en-US" altLang="zh-CN" baseline="-25000" err="1"/>
              <a:t>b</a:t>
            </a:r>
            <a:endParaRPr lang="en-US" altLang="zh-CN"/>
          </a:p>
          <a:p>
            <a:pPr lvl="1"/>
            <a:r>
              <a:rPr lang="en-US" altLang="zh-CN"/>
              <a:t>A</a:t>
            </a:r>
            <a:r>
              <a:rPr lang="zh-CN" altLang="en-US" dirty="0"/>
              <a:t>计算</a:t>
            </a:r>
            <a:r>
              <a:rPr lang="en-US" altLang="zh-CN"/>
              <a:t>K</a:t>
            </a:r>
            <a:r>
              <a:rPr lang="zh-CN" altLang="en-US" dirty="0"/>
              <a:t>＝</a:t>
            </a:r>
            <a:r>
              <a:rPr lang="en-US" altLang="zh-CN" err="1"/>
              <a:t>Y</a:t>
            </a:r>
            <a:r>
              <a:rPr lang="en-US" altLang="zh-CN" baseline="-25000" err="1"/>
              <a:t>b</a:t>
            </a:r>
            <a:r>
              <a:rPr lang="en-US" altLang="zh-CN" err="1"/>
              <a:t>^X</a:t>
            </a:r>
            <a:r>
              <a:rPr lang="en-US" altLang="zh-CN" baseline="-25000" err="1"/>
              <a:t>a</a:t>
            </a:r>
            <a:r>
              <a:rPr lang="en-US" altLang="zh-CN"/>
              <a:t> mod q</a:t>
            </a:r>
            <a:r>
              <a:rPr lang="zh-CN" altLang="en-US" dirty="0"/>
              <a:t>，</a:t>
            </a:r>
            <a:r>
              <a:rPr lang="en-US" altLang="zh-CN"/>
              <a:t>B</a:t>
            </a:r>
            <a:r>
              <a:rPr lang="zh-CN" altLang="en-US" dirty="0"/>
              <a:t>计算</a:t>
            </a:r>
            <a:r>
              <a:rPr lang="en-US" altLang="zh-CN"/>
              <a:t>K'</a:t>
            </a:r>
            <a:r>
              <a:rPr lang="zh-CN" altLang="en-US" dirty="0"/>
              <a:t>＝</a:t>
            </a:r>
            <a:r>
              <a:rPr lang="en-US" altLang="zh-CN" err="1"/>
              <a:t>Y</a:t>
            </a:r>
            <a:r>
              <a:rPr lang="en-US" altLang="zh-CN" baseline="-25000" err="1"/>
              <a:t>a</a:t>
            </a:r>
            <a:r>
              <a:rPr lang="en-US" altLang="zh-CN" err="1"/>
              <a:t>^X</a:t>
            </a:r>
            <a:r>
              <a:rPr lang="en-US" altLang="zh-CN" baseline="-25000" err="1"/>
              <a:t>b</a:t>
            </a:r>
            <a:r>
              <a:rPr lang="en-US" altLang="zh-CN"/>
              <a:t> mod q </a:t>
            </a:r>
            <a:endParaRPr lang="en-US" altLang="zh-CN"/>
          </a:p>
          <a:p>
            <a:pPr lvl="1"/>
            <a:r>
              <a:rPr lang="zh-CN" altLang="en-US" dirty="0"/>
              <a:t>事实上，</a:t>
            </a:r>
            <a:r>
              <a:rPr lang="en-US" altLang="zh-CN"/>
              <a:t>K</a:t>
            </a:r>
            <a:r>
              <a:rPr lang="zh-CN" altLang="en-US" dirty="0"/>
              <a:t>＝</a:t>
            </a:r>
            <a:r>
              <a:rPr lang="en-US" altLang="zh-CN"/>
              <a:t>K'</a:t>
            </a:r>
            <a:endParaRPr lang="en-US" altLang="zh-CN"/>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43009"/>
          <p:cNvSpPr>
            <a:spLocks noGrp="1"/>
          </p:cNvSpPr>
          <p:nvPr>
            <p:ph type="title"/>
          </p:nvPr>
        </p:nvSpPr>
        <p:spPr/>
        <p:txBody>
          <a:bodyPr anchor="ctr"/>
          <a:p>
            <a:r>
              <a:rPr lang="zh-CN" altLang="en-US" dirty="0"/>
              <a:t>证明、分析和例子</a:t>
            </a:r>
            <a:endParaRPr lang="zh-CN" altLang="en-US" dirty="0"/>
          </a:p>
        </p:txBody>
      </p:sp>
      <p:sp>
        <p:nvSpPr>
          <p:cNvPr id="43011" name="文本占位符 43010"/>
          <p:cNvSpPr>
            <a:spLocks noGrp="1"/>
          </p:cNvSpPr>
          <p:nvPr>
            <p:ph type="body" idx="1"/>
          </p:nvPr>
        </p:nvSpPr>
        <p:spPr>
          <a:xfrm>
            <a:off x="152400" y="1371600"/>
            <a:ext cx="8991600" cy="5486400"/>
          </a:xfrm>
        </p:spPr>
        <p:txBody>
          <a:bodyPr/>
          <a:p>
            <a:pPr>
              <a:lnSpc>
                <a:spcPct val="80000"/>
              </a:lnSpc>
            </a:pPr>
            <a:r>
              <a:rPr lang="zh-CN" altLang="en-US" sz="2400" dirty="0"/>
              <a:t>证明</a:t>
            </a:r>
            <a:r>
              <a:rPr lang="en-US" altLang="zh-CN" sz="2400"/>
              <a:t>K</a:t>
            </a:r>
            <a:r>
              <a:rPr lang="zh-CN" altLang="en-US" sz="2400" dirty="0"/>
              <a:t>＝</a:t>
            </a:r>
            <a:r>
              <a:rPr lang="en-US" altLang="zh-CN" sz="2400"/>
              <a:t>K’</a:t>
            </a:r>
            <a:endParaRPr lang="en-US" altLang="zh-CN" sz="2400"/>
          </a:p>
          <a:p>
            <a:pPr>
              <a:lnSpc>
                <a:spcPct val="80000"/>
              </a:lnSpc>
              <a:buNone/>
            </a:pPr>
            <a:r>
              <a:rPr lang="en-US" altLang="zh-CN" sz="2400"/>
              <a:t>	K</a:t>
            </a:r>
            <a:r>
              <a:rPr lang="zh-CN" altLang="en-US" sz="2400" dirty="0"/>
              <a:t>＝</a:t>
            </a:r>
            <a:r>
              <a:rPr lang="en-US" altLang="zh-CN" sz="2400" err="1"/>
              <a:t>Y</a:t>
            </a:r>
            <a:r>
              <a:rPr lang="en-US" altLang="zh-CN" sz="2400" baseline="-25000" err="1"/>
              <a:t>b</a:t>
            </a:r>
            <a:r>
              <a:rPr lang="en-US" altLang="zh-CN" sz="2400" err="1"/>
              <a:t>^X</a:t>
            </a:r>
            <a:r>
              <a:rPr lang="en-US" altLang="zh-CN" sz="2400" baseline="-25000" err="1"/>
              <a:t>a</a:t>
            </a:r>
            <a:r>
              <a:rPr lang="en-US" altLang="zh-CN" sz="2400"/>
              <a:t>        mod q		K’</a:t>
            </a:r>
            <a:r>
              <a:rPr lang="zh-CN" altLang="en-US" sz="2400" dirty="0"/>
              <a:t>＝</a:t>
            </a:r>
            <a:r>
              <a:rPr lang="en-US" altLang="zh-CN" sz="2400" err="1"/>
              <a:t>Y</a:t>
            </a:r>
            <a:r>
              <a:rPr lang="en-US" altLang="zh-CN" sz="2400" baseline="-25000" err="1"/>
              <a:t>a</a:t>
            </a:r>
            <a:r>
              <a:rPr lang="en-US" altLang="zh-CN" sz="2400" err="1"/>
              <a:t>^X</a:t>
            </a:r>
            <a:r>
              <a:rPr lang="en-US" altLang="zh-CN" sz="2400" baseline="-25000" err="1"/>
              <a:t>b</a:t>
            </a:r>
            <a:r>
              <a:rPr lang="en-US" altLang="zh-CN" sz="2400"/>
              <a:t> 	    mod q</a:t>
            </a:r>
            <a:endParaRPr lang="en-US" altLang="zh-CN" sz="2400"/>
          </a:p>
          <a:p>
            <a:pPr>
              <a:lnSpc>
                <a:spcPct val="80000"/>
              </a:lnSpc>
              <a:buNone/>
            </a:pPr>
            <a:r>
              <a:rPr lang="en-US" altLang="zh-CN" sz="2400"/>
              <a:t>	   </a:t>
            </a:r>
            <a:r>
              <a:rPr lang="zh-CN" altLang="en-US" sz="2400" dirty="0"/>
              <a:t>＝</a:t>
            </a:r>
            <a:r>
              <a:rPr lang="en-US" altLang="zh-CN" sz="2400"/>
              <a:t>(</a:t>
            </a:r>
            <a:r>
              <a:rPr lang="en-US" altLang="zh-CN" sz="2400" err="1"/>
              <a:t>g^X</a:t>
            </a:r>
            <a:r>
              <a:rPr lang="en-US" altLang="zh-CN" sz="2400" baseline="-25000" err="1"/>
              <a:t>b</a:t>
            </a:r>
            <a:r>
              <a:rPr lang="en-US" altLang="zh-CN" sz="2400" err="1"/>
              <a:t>)^X</a:t>
            </a:r>
            <a:r>
              <a:rPr lang="en-US" altLang="zh-CN" sz="2400" baseline="-25000" err="1"/>
              <a:t>a</a:t>
            </a:r>
            <a:r>
              <a:rPr lang="en-US" altLang="zh-CN" sz="2400"/>
              <a:t> mod q 	   </a:t>
            </a:r>
            <a:r>
              <a:rPr lang="zh-CN" altLang="en-US" sz="2400" dirty="0"/>
              <a:t>＝</a:t>
            </a:r>
            <a:r>
              <a:rPr lang="en-US" altLang="zh-CN" sz="2400"/>
              <a:t>(</a:t>
            </a:r>
            <a:r>
              <a:rPr lang="en-US" altLang="zh-CN" sz="2400" err="1"/>
              <a:t>g^X</a:t>
            </a:r>
            <a:r>
              <a:rPr lang="en-US" altLang="zh-CN" sz="2400" baseline="-25000" err="1"/>
              <a:t>a</a:t>
            </a:r>
            <a:r>
              <a:rPr lang="en-US" altLang="zh-CN" sz="2400" err="1"/>
              <a:t>)^X</a:t>
            </a:r>
            <a:r>
              <a:rPr lang="en-US" altLang="zh-CN" sz="2400" baseline="-25000" err="1"/>
              <a:t>b</a:t>
            </a:r>
            <a:r>
              <a:rPr lang="en-US" altLang="zh-CN" sz="2400"/>
              <a:t> mod q</a:t>
            </a:r>
            <a:endParaRPr lang="en-US" altLang="zh-CN" sz="2400"/>
          </a:p>
          <a:p>
            <a:pPr>
              <a:lnSpc>
                <a:spcPct val="80000"/>
              </a:lnSpc>
              <a:buNone/>
            </a:pPr>
            <a:r>
              <a:rPr lang="en-US" altLang="zh-CN" sz="2400"/>
              <a:t>	   </a:t>
            </a:r>
            <a:r>
              <a:rPr lang="zh-CN" altLang="en-US" sz="2400" dirty="0"/>
              <a:t>＝ </a:t>
            </a:r>
            <a:r>
              <a:rPr lang="en-US" altLang="zh-CN" sz="2400" err="1"/>
              <a:t>g^(X</a:t>
            </a:r>
            <a:r>
              <a:rPr lang="en-US" altLang="zh-CN" sz="2400" baseline="-25000" err="1"/>
              <a:t>b</a:t>
            </a:r>
            <a:r>
              <a:rPr lang="en-US" altLang="zh-CN" sz="2400" err="1"/>
              <a:t>X</a:t>
            </a:r>
            <a:r>
              <a:rPr lang="en-US" altLang="zh-CN" sz="2400" baseline="-25000" err="1"/>
              <a:t>a</a:t>
            </a:r>
            <a:r>
              <a:rPr lang="en-US" altLang="zh-CN" sz="2400"/>
              <a:t>)  mod q		   </a:t>
            </a:r>
            <a:r>
              <a:rPr lang="zh-CN" altLang="en-US" sz="2400" dirty="0"/>
              <a:t>＝</a:t>
            </a:r>
            <a:r>
              <a:rPr lang="en-US" altLang="zh-CN" sz="2400" err="1"/>
              <a:t>g^(X</a:t>
            </a:r>
            <a:r>
              <a:rPr lang="en-US" altLang="zh-CN" sz="2400" baseline="-25000" err="1"/>
              <a:t>a</a:t>
            </a:r>
            <a:r>
              <a:rPr lang="en-US" altLang="zh-CN" sz="2400" err="1"/>
              <a:t>X</a:t>
            </a:r>
            <a:r>
              <a:rPr lang="en-US" altLang="zh-CN" sz="2400" baseline="-25000" err="1"/>
              <a:t>b</a:t>
            </a:r>
            <a:r>
              <a:rPr lang="en-US" altLang="zh-CN" sz="2400"/>
              <a:t>)   mod q</a:t>
            </a:r>
            <a:endParaRPr lang="en-US" altLang="zh-CN" sz="2400"/>
          </a:p>
          <a:p>
            <a:pPr>
              <a:lnSpc>
                <a:spcPct val="80000"/>
              </a:lnSpc>
            </a:pP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标题 43009"/>
          <p:cNvSpPr>
            <a:spLocks noGrp="1"/>
          </p:cNvSpPr>
          <p:nvPr>
            <p:ph type="title"/>
          </p:nvPr>
        </p:nvSpPr>
        <p:spPr/>
        <p:txBody>
          <a:bodyPr anchor="ctr"/>
          <a:p>
            <a:r>
              <a:rPr lang="zh-CN" altLang="en-US" dirty="0"/>
              <a:t>证明、分析和例子</a:t>
            </a:r>
            <a:endParaRPr lang="zh-CN" altLang="en-US" dirty="0"/>
          </a:p>
        </p:txBody>
      </p:sp>
      <p:sp>
        <p:nvSpPr>
          <p:cNvPr id="43011" name="文本占位符 43010"/>
          <p:cNvSpPr>
            <a:spLocks noGrp="1"/>
          </p:cNvSpPr>
          <p:nvPr>
            <p:ph type="body" idx="1"/>
          </p:nvPr>
        </p:nvSpPr>
        <p:spPr>
          <a:xfrm>
            <a:off x="152400" y="1371600"/>
            <a:ext cx="8991600" cy="5486400"/>
          </a:xfrm>
        </p:spPr>
        <p:txBody>
          <a:bodyPr/>
          <a:p>
            <a:pPr>
              <a:lnSpc>
                <a:spcPct val="80000"/>
              </a:lnSpc>
            </a:pPr>
            <a:r>
              <a:rPr lang="zh-CN" altLang="en-US" sz="2400" dirty="0"/>
              <a:t>举例 </a:t>
            </a:r>
            <a:r>
              <a:rPr lang="en-US" altLang="zh-CN" sz="2400"/>
              <a:t>q</a:t>
            </a:r>
            <a:r>
              <a:rPr lang="zh-CN" altLang="en-US" sz="2400" dirty="0"/>
              <a:t>＝</a:t>
            </a:r>
            <a:r>
              <a:rPr lang="en-US" altLang="zh-CN" sz="2400"/>
              <a:t>97</a:t>
            </a:r>
            <a:r>
              <a:rPr lang="zh-CN" altLang="en-US" sz="2400" dirty="0"/>
              <a:t>，</a:t>
            </a:r>
            <a:r>
              <a:rPr lang="en-US" altLang="zh-CN" sz="2400"/>
              <a:t>g</a:t>
            </a:r>
            <a:r>
              <a:rPr lang="zh-CN" altLang="en-US" sz="2400" dirty="0"/>
              <a:t>＝</a:t>
            </a:r>
            <a:r>
              <a:rPr lang="en-US" altLang="zh-CN" sz="2400"/>
              <a:t>5</a:t>
            </a:r>
            <a:endParaRPr lang="en-US" altLang="zh-CN" sz="2400"/>
          </a:p>
          <a:p>
            <a:pPr>
              <a:lnSpc>
                <a:spcPct val="80000"/>
              </a:lnSpc>
              <a:buNone/>
            </a:pPr>
            <a:r>
              <a:rPr lang="en-US" altLang="zh-CN" sz="2400"/>
              <a:t>		A</a:t>
            </a:r>
            <a:r>
              <a:rPr lang="zh-CN" altLang="en-US" sz="2400" dirty="0"/>
              <a:t>选</a:t>
            </a:r>
            <a:r>
              <a:rPr lang="en-US" altLang="zh-CN" sz="2400" err="1"/>
              <a:t>Xa</a:t>
            </a:r>
            <a:r>
              <a:rPr lang="zh-CN" altLang="en-US" sz="2400" dirty="0"/>
              <a:t>＝</a:t>
            </a:r>
            <a:r>
              <a:rPr lang="en-US" altLang="zh-CN" sz="2400"/>
              <a:t>36</a:t>
            </a:r>
            <a:r>
              <a:rPr lang="zh-CN" altLang="en-US" sz="2400" dirty="0"/>
              <a:t>，</a:t>
            </a:r>
            <a:r>
              <a:rPr lang="en-US" altLang="zh-CN" sz="2400"/>
              <a:t>B</a:t>
            </a:r>
            <a:r>
              <a:rPr lang="zh-CN" altLang="en-US" sz="2400" dirty="0"/>
              <a:t>选</a:t>
            </a:r>
            <a:r>
              <a:rPr lang="en-US" altLang="zh-CN" sz="2400" err="1"/>
              <a:t>Xb</a:t>
            </a:r>
            <a:r>
              <a:rPr lang="zh-CN" altLang="en-US" sz="2400" dirty="0"/>
              <a:t>＝</a:t>
            </a:r>
            <a:r>
              <a:rPr lang="en-US" altLang="zh-CN" sz="2400"/>
              <a:t>58</a:t>
            </a:r>
            <a:r>
              <a:rPr lang="zh-CN" altLang="en-US" sz="2400" dirty="0"/>
              <a:t>，则</a:t>
            </a:r>
            <a:endParaRPr lang="zh-CN" altLang="en-US" sz="2400" dirty="0"/>
          </a:p>
          <a:p>
            <a:pPr>
              <a:lnSpc>
                <a:spcPct val="80000"/>
              </a:lnSpc>
              <a:buNone/>
            </a:pPr>
            <a:r>
              <a:rPr lang="zh-CN" altLang="en-US" sz="2400" dirty="0"/>
              <a:t>		</a:t>
            </a:r>
            <a:r>
              <a:rPr lang="en-US" altLang="zh-CN" sz="2400" err="1"/>
              <a:t>Ya</a:t>
            </a:r>
            <a:r>
              <a:rPr lang="zh-CN" altLang="en-US" sz="2400" dirty="0"/>
              <a:t>＝</a:t>
            </a:r>
            <a:r>
              <a:rPr lang="en-US" altLang="zh-CN" sz="2400"/>
              <a:t>5^36</a:t>
            </a:r>
            <a:r>
              <a:rPr lang="zh-CN" altLang="en-US" sz="2400" dirty="0"/>
              <a:t>％</a:t>
            </a:r>
            <a:r>
              <a:rPr lang="en-US" altLang="zh-CN" sz="2400"/>
              <a:t>97</a:t>
            </a:r>
            <a:r>
              <a:rPr lang="zh-CN" altLang="en-US" sz="2400" dirty="0"/>
              <a:t>＝</a:t>
            </a:r>
            <a:r>
              <a:rPr lang="en-US" altLang="zh-CN" sz="2400"/>
              <a:t>50</a:t>
            </a:r>
            <a:r>
              <a:rPr lang="zh-CN" altLang="en-US" sz="2400" dirty="0"/>
              <a:t>，</a:t>
            </a:r>
            <a:r>
              <a:rPr lang="en-US" altLang="zh-CN" sz="2400" err="1"/>
              <a:t>Yb</a:t>
            </a:r>
            <a:r>
              <a:rPr lang="zh-CN" altLang="en-US" sz="2400" dirty="0"/>
              <a:t>＝</a:t>
            </a:r>
            <a:r>
              <a:rPr lang="en-US" altLang="zh-CN" sz="2400"/>
              <a:t>5^58</a:t>
            </a:r>
            <a:r>
              <a:rPr lang="zh-CN" altLang="en-US" sz="2400" dirty="0"/>
              <a:t>％</a:t>
            </a:r>
            <a:r>
              <a:rPr lang="en-US" altLang="zh-CN" sz="2400"/>
              <a:t>97</a:t>
            </a:r>
            <a:r>
              <a:rPr lang="zh-CN" altLang="en-US" sz="2400" dirty="0"/>
              <a:t>＝</a:t>
            </a:r>
            <a:r>
              <a:rPr lang="en-US" altLang="zh-CN" sz="2400"/>
              <a:t>44</a:t>
            </a:r>
            <a:endParaRPr lang="en-US" altLang="zh-CN" sz="2400"/>
          </a:p>
          <a:p>
            <a:pPr>
              <a:lnSpc>
                <a:spcPct val="80000"/>
              </a:lnSpc>
              <a:buNone/>
            </a:pPr>
            <a:r>
              <a:rPr lang="en-US" altLang="zh-CN" sz="2400"/>
              <a:t>		</a:t>
            </a:r>
            <a:r>
              <a:rPr lang="zh-CN" altLang="en-US" sz="2400" dirty="0"/>
              <a:t>交换</a:t>
            </a:r>
            <a:r>
              <a:rPr lang="en-US" altLang="zh-CN" sz="2400"/>
              <a:t>50</a:t>
            </a:r>
            <a:r>
              <a:rPr lang="zh-CN" altLang="en-US" sz="2400" dirty="0"/>
              <a:t>，</a:t>
            </a:r>
            <a:r>
              <a:rPr lang="en-US" altLang="zh-CN" sz="2400"/>
              <a:t>44</a:t>
            </a:r>
            <a:endParaRPr lang="en-US" altLang="zh-CN" sz="2400"/>
          </a:p>
          <a:p>
            <a:pPr>
              <a:lnSpc>
                <a:spcPct val="80000"/>
              </a:lnSpc>
              <a:buNone/>
            </a:pPr>
            <a:r>
              <a:rPr lang="en-US" altLang="zh-CN" sz="2400"/>
              <a:t>		A</a:t>
            </a:r>
            <a:r>
              <a:rPr lang="zh-CN" altLang="en-US" sz="2400" dirty="0"/>
              <a:t>算</a:t>
            </a:r>
            <a:r>
              <a:rPr lang="en-US" altLang="zh-CN" sz="2400"/>
              <a:t>K</a:t>
            </a:r>
            <a:r>
              <a:rPr lang="zh-CN" altLang="en-US" sz="2400" dirty="0"/>
              <a:t>＝</a:t>
            </a:r>
            <a:r>
              <a:rPr lang="en-US" altLang="zh-CN" sz="2400"/>
              <a:t>44^36</a:t>
            </a:r>
            <a:r>
              <a:rPr lang="zh-CN" altLang="en-US" sz="2400" dirty="0"/>
              <a:t>％</a:t>
            </a:r>
            <a:r>
              <a:rPr lang="en-US" altLang="zh-CN" sz="2400"/>
              <a:t>97</a:t>
            </a:r>
            <a:r>
              <a:rPr lang="zh-CN" altLang="en-US" sz="2400" dirty="0"/>
              <a:t>＝</a:t>
            </a:r>
            <a:r>
              <a:rPr lang="en-US" altLang="zh-CN" sz="2400"/>
              <a:t>75</a:t>
            </a:r>
            <a:r>
              <a:rPr lang="zh-CN" altLang="en-US" sz="2400" dirty="0"/>
              <a:t>，</a:t>
            </a:r>
            <a:r>
              <a:rPr lang="en-US" altLang="zh-CN" sz="2400"/>
              <a:t>B</a:t>
            </a:r>
            <a:r>
              <a:rPr lang="zh-CN" altLang="en-US" sz="2400" dirty="0"/>
              <a:t>算</a:t>
            </a:r>
            <a:r>
              <a:rPr lang="en-US" altLang="zh-CN" sz="2400"/>
              <a:t>K’</a:t>
            </a:r>
            <a:r>
              <a:rPr lang="zh-CN" altLang="en-US" sz="2400" dirty="0"/>
              <a:t>＝</a:t>
            </a:r>
            <a:r>
              <a:rPr lang="en-US" altLang="zh-CN" sz="2400"/>
              <a:t>50^58</a:t>
            </a:r>
            <a:r>
              <a:rPr lang="zh-CN" altLang="en-US" sz="2400" dirty="0"/>
              <a:t>％</a:t>
            </a:r>
            <a:r>
              <a:rPr lang="en-US" altLang="zh-CN" sz="2400"/>
              <a:t>97</a:t>
            </a:r>
            <a:r>
              <a:rPr lang="zh-CN" altLang="en-US" sz="2400" dirty="0"/>
              <a:t>＝</a:t>
            </a:r>
            <a:r>
              <a:rPr lang="en-US" altLang="zh-CN" sz="2400"/>
              <a:t>75</a:t>
            </a:r>
            <a:endParaRPr lang="en-US" altLang="zh-CN" sz="2400"/>
          </a:p>
          <a:p>
            <a:pPr>
              <a:lnSpc>
                <a:spcPct val="80000"/>
              </a:lnSpc>
            </a:pPr>
            <a:r>
              <a:rPr lang="zh-CN" altLang="en-US" sz="2400" dirty="0"/>
              <a:t>分析（别人怎么计算</a:t>
            </a:r>
            <a:r>
              <a:rPr lang="en-US" altLang="zh-CN" sz="2400"/>
              <a:t>K?</a:t>
            </a:r>
            <a:r>
              <a:rPr lang="zh-CN" altLang="en-US" sz="2400" dirty="0"/>
              <a:t>）</a:t>
            </a:r>
            <a:endParaRPr lang="zh-CN" altLang="en-US" sz="2400" dirty="0"/>
          </a:p>
          <a:p>
            <a:pPr lvl="1">
              <a:lnSpc>
                <a:spcPct val="80000"/>
              </a:lnSpc>
              <a:buNone/>
            </a:pPr>
            <a:r>
              <a:rPr lang="zh-CN" altLang="en-US" sz="2400" dirty="0"/>
              <a:t>别人看到了</a:t>
            </a:r>
            <a:r>
              <a:rPr lang="en-US" altLang="zh-CN" sz="2400" err="1"/>
              <a:t>Ya</a:t>
            </a:r>
            <a:r>
              <a:rPr lang="zh-CN" altLang="en-US" sz="2400" dirty="0"/>
              <a:t>和</a:t>
            </a:r>
            <a:r>
              <a:rPr lang="en-US" altLang="zh-CN" sz="2400" err="1"/>
              <a:t>Yb</a:t>
            </a:r>
            <a:r>
              <a:rPr lang="zh-CN" altLang="en-US" sz="2400" dirty="0"/>
              <a:t>，但需要计算</a:t>
            </a:r>
            <a:r>
              <a:rPr lang="en-US" altLang="zh-CN" sz="2400" err="1"/>
              <a:t>Xa</a:t>
            </a:r>
            <a:r>
              <a:rPr lang="zh-CN" altLang="en-US" sz="2400" dirty="0"/>
              <a:t>或</a:t>
            </a:r>
            <a:r>
              <a:rPr lang="en-US" altLang="zh-CN" sz="2400" err="1"/>
              <a:t>Xb</a:t>
            </a:r>
            <a:r>
              <a:rPr lang="zh-CN" altLang="en-US" sz="2400" dirty="0"/>
              <a:t>，即要算离散对数</a:t>
            </a:r>
            <a:endParaRPr lang="zh-CN" altLang="en-US" sz="2400" dirty="0"/>
          </a:p>
          <a:p>
            <a:pPr lvl="1">
              <a:lnSpc>
                <a:spcPct val="80000"/>
              </a:lnSpc>
              <a:buNone/>
            </a:pPr>
            <a:r>
              <a:rPr lang="zh-CN" altLang="en-US" sz="2400" dirty="0"/>
              <a:t>	</a:t>
            </a:r>
            <a:r>
              <a:rPr lang="en-US" altLang="zh-CN" sz="2400" err="1"/>
              <a:t>Ya</a:t>
            </a:r>
            <a:r>
              <a:rPr lang="zh-CN" altLang="en-US" sz="2400" dirty="0"/>
              <a:t>＝</a:t>
            </a:r>
            <a:r>
              <a:rPr lang="en-US" altLang="zh-CN" sz="2400" err="1"/>
              <a:t>g^Xa</a:t>
            </a:r>
            <a:r>
              <a:rPr lang="en-US" altLang="zh-CN" sz="2400"/>
              <a:t> mod q</a:t>
            </a:r>
            <a:r>
              <a:rPr lang="zh-CN" altLang="en-US" sz="2400" dirty="0"/>
              <a:t>，或</a:t>
            </a:r>
            <a:r>
              <a:rPr lang="en-US" altLang="zh-CN" sz="2400" err="1"/>
              <a:t>Yb</a:t>
            </a:r>
            <a:r>
              <a:rPr lang="zh-CN" altLang="en-US" sz="2400" dirty="0"/>
              <a:t>＝</a:t>
            </a:r>
            <a:r>
              <a:rPr lang="en-US" altLang="zh-CN" sz="2400" err="1"/>
              <a:t>g^Xb</a:t>
            </a:r>
            <a:r>
              <a:rPr lang="en-US" altLang="zh-CN" sz="2400"/>
              <a:t> mod q</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p:cNvSpPr>
            <a:spLocks noGrp="1" noChangeArrowheads="1"/>
          </p:cNvSpPr>
          <p:nvPr>
            <p:ph type="title"/>
          </p:nvPr>
        </p:nvSpPr>
        <p:spPr/>
        <p:txBody>
          <a:bodyPr/>
          <a:lstStyle/>
          <a:p>
            <a:r>
              <a:rPr lang="en-US" dirty="0" smtClean="0"/>
              <a:t>Key Exchange Protocols</a:t>
            </a:r>
            <a:endParaRPr lang="en-AU" dirty="0"/>
          </a:p>
        </p:txBody>
      </p:sp>
      <p:sp>
        <p:nvSpPr>
          <p:cNvPr id="96259" name="Rectangle 1027"/>
          <p:cNvSpPr>
            <a:spLocks noGrp="1" noChangeArrowheads="1"/>
          </p:cNvSpPr>
          <p:nvPr>
            <p:ph idx="1"/>
          </p:nvPr>
        </p:nvSpPr>
        <p:spPr/>
        <p:txBody>
          <a:bodyPr>
            <a:normAutofit fontScale="92500"/>
          </a:bodyPr>
          <a:lstStyle/>
          <a:p>
            <a:r>
              <a:rPr lang="en-AU" dirty="0" smtClean="0"/>
              <a:t>Users could create random private/public Diffie-Hellman keys each time they communicate</a:t>
            </a:r>
            <a:endParaRPr lang="en-AU" dirty="0" smtClean="0"/>
          </a:p>
          <a:p>
            <a:r>
              <a:rPr lang="en-AU" dirty="0" smtClean="0"/>
              <a:t>Users could create a known private/public Diffie-Hellman key and publish in a directory, then consulted and used to securely communicate with them</a:t>
            </a:r>
            <a:endParaRPr lang="en-AU" dirty="0" smtClean="0"/>
          </a:p>
          <a:p>
            <a:r>
              <a:rPr lang="en-AU" dirty="0" smtClean="0"/>
              <a:t>Vulnerable to Man-in-the-Middle-Attack</a:t>
            </a:r>
            <a:endParaRPr lang="en-AU" dirty="0" smtClean="0"/>
          </a:p>
          <a:p>
            <a:r>
              <a:rPr lang="en-AU" dirty="0" smtClean="0"/>
              <a:t>Authentication of the keys is needed</a:t>
            </a:r>
            <a:endParaRPr lang="en-AU" dirty="0" smtClean="0"/>
          </a:p>
          <a:p>
            <a:endParaRPr lang="en-AU"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5882" t="1818" r="5882" b="10000"/>
              <a:stretch>
                <a:fillRect/>
              </a:stretch>
            </p:blipFill>
          </mc:Choice>
          <mc:Fallback>
            <p:blipFill>
              <a:blip r:embed="rId2"/>
              <a:srcRect l="5882" t="1818" r="5882" b="10000"/>
              <a:stretch>
                <a:fillRect/>
              </a:stretch>
            </p:blipFill>
          </mc:Fallback>
        </mc:AlternateContent>
        <p:spPr>
          <a:xfrm>
            <a:off x="1828800" y="0"/>
            <a:ext cx="5302501" cy="6858000"/>
          </a:xfrm>
          <a:prstGeom prst="rect">
            <a:avLst/>
          </a:prstGeom>
        </p:spPr>
      </p:pic>
    </p:spTree>
  </p:cSld>
  <p:clrMapOvr>
    <a:masterClrMapping/>
  </p:clrMapOvr>
  <p:transition spd="med">
    <p:wipe/>
  </p:transition>
  <p:timing>
    <p:tnLst>
      <p:par>
        <p:cTn id="1" dur="indefinite" restart="never" nodeType="tmRoot"/>
      </p:par>
    </p:tnLst>
  </p:timing>
</p:sld>
</file>

<file path=ppt/theme/_rels/theme2.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0</TotalTime>
  <Words>7607</Words>
  <Application>WPS 演示</Application>
  <PresentationFormat>On-screen Show (4:3)</PresentationFormat>
  <Paragraphs>351</Paragraphs>
  <Slides>49</Slides>
  <Notes>26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49</vt:i4>
      </vt:variant>
    </vt:vector>
  </HeadingPairs>
  <TitlesOfParts>
    <vt:vector size="62" baseType="lpstr">
      <vt:lpstr>Arial</vt:lpstr>
      <vt:lpstr>宋体</vt:lpstr>
      <vt:lpstr>Wingdings</vt:lpstr>
      <vt:lpstr>MS PGothic</vt:lpstr>
      <vt:lpstr>Candara</vt:lpstr>
      <vt:lpstr>微软雅黑</vt:lpstr>
      <vt:lpstr>Mistral</vt:lpstr>
      <vt:lpstr>Times New Roman</vt:lpstr>
      <vt:lpstr>Arial Unicode MS</vt:lpstr>
      <vt:lpstr>Times-Roman</vt:lpstr>
      <vt:lpstr>Wingdings</vt:lpstr>
      <vt:lpstr>ch01</vt:lpstr>
      <vt:lpstr>Infusion</vt:lpstr>
      <vt:lpstr>Chapter 10</vt:lpstr>
      <vt:lpstr>Diffie-Hellman Key Exchange</vt:lpstr>
      <vt:lpstr> Diffie-Hellman密钥交换</vt:lpstr>
      <vt:lpstr>PowerPoint 演示文稿</vt:lpstr>
      <vt:lpstr>Diffie-Hellman密钥交换协议 </vt:lpstr>
      <vt:lpstr>证明、分析和例子</vt:lpstr>
      <vt:lpstr>证明、分析和例子</vt:lpstr>
      <vt:lpstr>Key Exchange Protocols</vt:lpstr>
      <vt:lpstr>PowerPoint 演示文稿</vt:lpstr>
      <vt:lpstr>中间人攻击</vt:lpstr>
      <vt:lpstr>Man-in-the-middle</vt:lpstr>
      <vt:lpstr>相关结论</vt:lpstr>
      <vt:lpstr>ElGamal Cryptography</vt:lpstr>
      <vt:lpstr>PowerPoint 演示文稿</vt:lpstr>
      <vt:lpstr>10.2 ElGamal密码体制</vt:lpstr>
      <vt:lpstr>ElGamal etc</vt:lpstr>
      <vt:lpstr>Elliptic Curve Arithmetic</vt:lpstr>
      <vt:lpstr>Abelian Group</vt:lpstr>
      <vt:lpstr>PowerPoint 演示文稿</vt:lpstr>
      <vt:lpstr>Elliptic Curves Over Zp</vt:lpstr>
      <vt:lpstr>PowerPoint 演示文稿</vt:lpstr>
      <vt:lpstr>PowerPoint 演示文稿</vt:lpstr>
      <vt:lpstr>Elliptic Curves Over GF(2m)</vt:lpstr>
      <vt:lpstr>PowerPoint 演示文稿</vt:lpstr>
      <vt:lpstr>Elliptic Curve Cryptography (ECC)</vt:lpstr>
      <vt:lpstr>PowerPoint 演示文稿</vt:lpstr>
      <vt:lpstr>ECC Encryption/Decryption</vt:lpstr>
      <vt:lpstr>Security of Elliptic Curve Cryptography</vt:lpstr>
      <vt:lpstr>Table 10.3    Comparable Key Sizes in Terms of Computational Effort for Cryptanalysis  (NIST SP-800-57) </vt:lpstr>
      <vt:lpstr>10.3 椭圆曲线</vt:lpstr>
      <vt:lpstr>	EC：P＋Q＝R</vt:lpstr>
      <vt:lpstr>素域上的EC </vt:lpstr>
      <vt:lpstr>EC (1)</vt:lpstr>
      <vt:lpstr>EC (2)</vt:lpstr>
      <vt:lpstr>EC上的离散对数问题（ECDLP）</vt:lpstr>
      <vt:lpstr>PowerPoint 演示文稿</vt:lpstr>
      <vt:lpstr>10.4 椭圆曲线密码学ECC</vt:lpstr>
      <vt:lpstr>使用EC的密钥交换（D-H）</vt:lpstr>
      <vt:lpstr>用EC的加解密</vt:lpstr>
      <vt:lpstr>用EC的加解密</vt:lpstr>
      <vt:lpstr>PowerPoint 演示文稿</vt:lpstr>
      <vt:lpstr>PowerPoint 演示文稿</vt:lpstr>
      <vt:lpstr>PowerPoint 演示文稿</vt:lpstr>
      <vt:lpstr>关于速度</vt:lpstr>
      <vt:lpstr>ECC vs. RSA</vt:lpstr>
      <vt:lpstr>ECC STD</vt:lpstr>
      <vt:lpstr>关键词 Key Terms</vt:lpstr>
      <vt:lpstr>小结</vt:lpstr>
      <vt:lpstr>Summary</vt:lpstr>
    </vt:vector>
  </TitlesOfParts>
  <Company>School of Eng &amp; IT,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10</dc:subject>
  <cp:lastModifiedBy>阳光</cp:lastModifiedBy>
  <cp:revision>50</cp:revision>
  <dcterms:created xsi:type="dcterms:W3CDTF">2013-02-16T01:00:00Z</dcterms:created>
  <dcterms:modified xsi:type="dcterms:W3CDTF">2018-11-09T02:21:39Z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